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68" r:id="rId3"/>
    <p:sldId id="257" r:id="rId4"/>
    <p:sldId id="259" r:id="rId5"/>
    <p:sldId id="260" r:id="rId6"/>
    <p:sldId id="261" r:id="rId7"/>
    <p:sldId id="262" r:id="rId8"/>
    <p:sldId id="273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2868" autoAdjust="0"/>
    <p:restoredTop sz="77936" autoAdjust="0"/>
  </p:normalViewPr>
  <p:slideViewPr>
    <p:cSldViewPr>
      <p:cViewPr>
        <p:scale>
          <a:sx n="100" d="100"/>
          <a:sy n="100" d="100"/>
        </p:scale>
        <p:origin x="-1152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7CB33-2324-451E-B1D3-3863E265B87E}" type="datetimeFigureOut">
              <a:rPr lang="el-GR" smtClean="0"/>
              <a:t>21/7/2025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24048-FA4B-465C-AF39-0CCE19DABA7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006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24048-FA4B-465C-AF39-0CCE19DABA77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986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7E0F-5F51-484E-B0D7-6B2BC3DE5582}" type="datetimeFigureOut">
              <a:rPr lang="el-GR" smtClean="0"/>
              <a:pPr/>
              <a:t>21/7/2025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3F7B-EBB4-4A43-8905-8C983FB5BB41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195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7E0F-5F51-484E-B0D7-6B2BC3DE5582}" type="datetimeFigureOut">
              <a:rPr lang="el-GR" smtClean="0"/>
              <a:pPr/>
              <a:t>21/7/2025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3F7B-EBB4-4A43-8905-8C983FB5BB41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5980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7E0F-5F51-484E-B0D7-6B2BC3DE5582}" type="datetimeFigureOut">
              <a:rPr lang="el-GR" smtClean="0"/>
              <a:pPr/>
              <a:t>21/7/2025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3F7B-EBB4-4A43-8905-8C983FB5BB41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470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7E0F-5F51-484E-B0D7-6B2BC3DE5582}" type="datetimeFigureOut">
              <a:rPr lang="el-GR" smtClean="0"/>
              <a:pPr/>
              <a:t>21/7/2025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3F7B-EBB4-4A43-8905-8C983FB5BB41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579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7E0F-5F51-484E-B0D7-6B2BC3DE5582}" type="datetimeFigureOut">
              <a:rPr lang="el-GR" smtClean="0"/>
              <a:pPr/>
              <a:t>21/7/2025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3F7B-EBB4-4A43-8905-8C983FB5BB41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5292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7E0F-5F51-484E-B0D7-6B2BC3DE5582}" type="datetimeFigureOut">
              <a:rPr lang="el-GR" smtClean="0"/>
              <a:pPr/>
              <a:t>21/7/2025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3F7B-EBB4-4A43-8905-8C983FB5BB41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093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7E0F-5F51-484E-B0D7-6B2BC3DE5582}" type="datetimeFigureOut">
              <a:rPr lang="el-GR" smtClean="0"/>
              <a:pPr/>
              <a:t>21/7/2025</a:t>
            </a:fld>
            <a:endParaRPr lang="el-GR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3F7B-EBB4-4A43-8905-8C983FB5BB41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755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7E0F-5F51-484E-B0D7-6B2BC3DE5582}" type="datetimeFigureOut">
              <a:rPr lang="el-GR" smtClean="0"/>
              <a:pPr/>
              <a:t>21/7/2025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3F7B-EBB4-4A43-8905-8C983FB5BB41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221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7E0F-5F51-484E-B0D7-6B2BC3DE5582}" type="datetimeFigureOut">
              <a:rPr lang="el-GR" smtClean="0"/>
              <a:pPr/>
              <a:t>21/7/2025</a:t>
            </a:fld>
            <a:endParaRPr lang="el-GR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3F7B-EBB4-4A43-8905-8C983FB5BB41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259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7E0F-5F51-484E-B0D7-6B2BC3DE5582}" type="datetimeFigureOut">
              <a:rPr lang="el-GR" smtClean="0"/>
              <a:pPr/>
              <a:t>21/7/2025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3F7B-EBB4-4A43-8905-8C983FB5BB41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8866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7E0F-5F51-484E-B0D7-6B2BC3DE5582}" type="datetimeFigureOut">
              <a:rPr lang="el-GR" smtClean="0"/>
              <a:pPr/>
              <a:t>21/7/2025</a:t>
            </a:fld>
            <a:endParaRPr lang="el-GR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63F7B-EBB4-4A43-8905-8C983FB5BB41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778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B7E0F-5F51-484E-B0D7-6B2BC3DE5582}" type="datetimeFigureOut">
              <a:rPr lang="el-GR" smtClean="0"/>
              <a:pPr/>
              <a:t>21/7/2025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63F7B-EBB4-4A43-8905-8C983FB5BB41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766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Τίτλος"/>
          <p:cNvSpPr>
            <a:spLocks noGrp="1"/>
          </p:cNvSpPr>
          <p:nvPr>
            <p:ph type="title"/>
          </p:nvPr>
        </p:nvSpPr>
        <p:spPr>
          <a:xfrm>
            <a:off x="0" y="4143380"/>
            <a:ext cx="9144000" cy="1785950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el-GR" sz="2400" dirty="0" smtClean="0">
                <a:solidFill>
                  <a:schemeClr val="tx2"/>
                </a:solidFill>
              </a:rPr>
              <a:t/>
            </a:r>
            <a:br>
              <a:rPr lang="el-GR" sz="2400" dirty="0" smtClean="0">
                <a:solidFill>
                  <a:schemeClr val="tx2"/>
                </a:solidFill>
              </a:rPr>
            </a:br>
            <a:r>
              <a:rPr lang="el-GR" sz="2400" dirty="0" smtClean="0">
                <a:solidFill>
                  <a:schemeClr val="tx2"/>
                </a:solidFill>
              </a:rPr>
              <a:t/>
            </a:r>
            <a:br>
              <a:rPr lang="el-GR" sz="2400" dirty="0" smtClean="0">
                <a:solidFill>
                  <a:schemeClr val="tx2"/>
                </a:solidFill>
              </a:rPr>
            </a:br>
            <a:r>
              <a:rPr lang="el-GR" sz="2400" dirty="0" smtClean="0">
                <a:solidFill>
                  <a:schemeClr val="tx2"/>
                </a:solidFill>
              </a:rPr>
              <a:t/>
            </a:r>
            <a:br>
              <a:rPr lang="el-GR" sz="2400" dirty="0" smtClean="0">
                <a:solidFill>
                  <a:schemeClr val="tx2"/>
                </a:solidFill>
              </a:rPr>
            </a:br>
            <a:r>
              <a:rPr lang="el-GR" sz="2400" dirty="0" smtClean="0">
                <a:solidFill>
                  <a:schemeClr val="tx2"/>
                </a:solidFill>
              </a:rPr>
              <a:t/>
            </a:r>
            <a:br>
              <a:rPr lang="el-GR" sz="2400" dirty="0" smtClean="0">
                <a:solidFill>
                  <a:schemeClr val="tx2"/>
                </a:solidFill>
              </a:rPr>
            </a:br>
            <a:r>
              <a:rPr lang="el-GR" sz="3200" dirty="0" smtClean="0">
                <a:solidFill>
                  <a:schemeClr val="bg1"/>
                </a:solidFill>
              </a:rPr>
              <a:t>Καινοτομία-Εξωστρέφεια</a:t>
            </a:r>
            <a:br>
              <a:rPr lang="el-GR" sz="3200" dirty="0" smtClean="0">
                <a:solidFill>
                  <a:schemeClr val="bg1"/>
                </a:solidFill>
              </a:rPr>
            </a:br>
            <a:endParaRPr lang="el-GR" sz="2400" dirty="0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0" y="5715016"/>
            <a:ext cx="9144000" cy="1142984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l-GR" sz="6600" b="1" smtClean="0">
                <a:solidFill>
                  <a:schemeClr val="bg1"/>
                </a:solidFill>
              </a:rPr>
              <a:t>2025Α</a:t>
            </a:r>
            <a:endParaRPr lang="el-GR" sz="66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https://media.istockphoto.com/id/665394574/photo/plan-creative-class-library-student-teacher-ideas-concept.jpg?b=1&amp;s=170667a&amp;w=0&amp;k=20&amp;c=-jx-T1FA-tbYUnq1PEJ3PH38or87Hu0a-vHeiM5u2GY=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1262" b="11262"/>
          <a:stretch>
            <a:fillRect/>
          </a:stretch>
        </p:blipFill>
        <p:spPr bwMode="auto">
          <a:xfrm>
            <a:off x="2714580" y="0"/>
            <a:ext cx="6429420" cy="4143380"/>
          </a:xfrm>
          <a:prstGeom prst="rect">
            <a:avLst/>
          </a:prstGeom>
          <a:noFill/>
        </p:spPr>
      </p:pic>
      <p:pic>
        <p:nvPicPr>
          <p:cNvPr id="15" name="Picture 2" descr="https://media.istockphoto.com/id/665394574/photo/plan-creative-class-library-student-teacher-ideas-concept.jpg?b=1&amp;s=170667a&amp;w=0&amp;k=20&amp;c=-jx-T1FA-tbYUnq1PEJ3PH38or87Hu0a-vHeiM5u2GY="/>
          <p:cNvPicPr>
            <a:picLocks noChangeAspect="1" noChangeArrowheads="1"/>
          </p:cNvPicPr>
          <p:nvPr/>
        </p:nvPicPr>
        <p:blipFill>
          <a:blip r:embed="rId2"/>
          <a:srcRect l="5499" r="5499"/>
          <a:stretch>
            <a:fillRect/>
          </a:stretch>
        </p:blipFill>
        <p:spPr bwMode="auto">
          <a:xfrm rot="21060183">
            <a:off x="460379" y="559296"/>
            <a:ext cx="5608320" cy="3588626"/>
          </a:xfrm>
          <a:prstGeom prst="rect">
            <a:avLst/>
          </a:prstGeom>
          <a:noFill/>
        </p:spPr>
      </p:pic>
      <p:pic>
        <p:nvPicPr>
          <p:cNvPr id="16" name="Picture 2" descr="https://media.istockphoto.com/id/665394574/photo/plan-creative-class-library-student-teacher-ideas-concept.jpg?b=1&amp;s=170667a&amp;w=0&amp;k=20&amp;c=-jx-T1FA-tbYUnq1PEJ3PH38or87Hu0a-vHeiM5u2GY="/>
          <p:cNvPicPr>
            <a:picLocks noChangeAspect="1" noChangeArrowheads="1"/>
          </p:cNvPicPr>
          <p:nvPr/>
        </p:nvPicPr>
        <p:blipFill>
          <a:blip r:embed="rId2"/>
          <a:srcRect l="5499" r="5499"/>
          <a:stretch>
            <a:fillRect/>
          </a:stretch>
        </p:blipFill>
        <p:spPr bwMode="auto">
          <a:xfrm>
            <a:off x="0" y="0"/>
            <a:ext cx="5608320" cy="4136198"/>
          </a:xfrm>
          <a:prstGeom prst="rect">
            <a:avLst/>
          </a:prstGeom>
          <a:noFill/>
        </p:spPr>
      </p:pic>
      <p:pic>
        <p:nvPicPr>
          <p:cNvPr id="17" name="Picture 2" descr="https://media.istockphoto.com/id/665394574/photo/plan-creative-class-library-student-teacher-ideas-concept.jpg?b=1&amp;s=170667a&amp;w=0&amp;k=20&amp;c=-jx-T1FA-tbYUnq1PEJ3PH38or87Hu0a-vHeiM5u2GY="/>
          <p:cNvPicPr>
            <a:picLocks noChangeAspect="1" noChangeArrowheads="1"/>
          </p:cNvPicPr>
          <p:nvPr/>
        </p:nvPicPr>
        <p:blipFill>
          <a:blip r:embed="rId2"/>
          <a:srcRect l="5499" r="5499"/>
          <a:stretch>
            <a:fillRect/>
          </a:stretch>
        </p:blipFill>
        <p:spPr bwMode="auto">
          <a:xfrm rot="409612">
            <a:off x="2715739" y="676459"/>
            <a:ext cx="5608320" cy="3959343"/>
          </a:xfrm>
          <a:prstGeom prst="rect">
            <a:avLst/>
          </a:prstGeom>
          <a:noFill/>
        </p:spPr>
      </p:pic>
      <p:pic>
        <p:nvPicPr>
          <p:cNvPr id="18" name="Picture 2" descr="https://media.istockphoto.com/id/665394574/photo/plan-creative-class-library-student-teacher-ideas-concept.jpg?b=1&amp;s=170667a&amp;w=0&amp;k=20&amp;c=-jx-T1FA-tbYUnq1PEJ3PH38or87Hu0a-vHeiM5u2GY="/>
          <p:cNvPicPr>
            <a:picLocks noChangeAspect="1" noChangeArrowheads="1"/>
          </p:cNvPicPr>
          <p:nvPr/>
        </p:nvPicPr>
        <p:blipFill>
          <a:blip r:embed="rId2"/>
          <a:srcRect l="5499" r="5499"/>
          <a:stretch>
            <a:fillRect/>
          </a:stretch>
        </p:blipFill>
        <p:spPr bwMode="auto">
          <a:xfrm rot="20956161">
            <a:off x="1142276" y="847903"/>
            <a:ext cx="5608320" cy="3588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4500562" cy="1417638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l-GR" sz="8000" b="1" dirty="0" smtClean="0">
                <a:solidFill>
                  <a:schemeClr val="bg1"/>
                </a:solidFill>
              </a:rPr>
              <a:t>2025Α</a:t>
            </a:r>
            <a:endParaRPr lang="el-GR" sz="8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428736"/>
            <a:ext cx="4495800" cy="5429264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sz="2000" b="1" dirty="0"/>
              <a:t>2</a:t>
            </a:r>
            <a:r>
              <a:rPr lang="en-US" sz="2000" b="1" dirty="0" smtClean="0"/>
              <a:t>/</a:t>
            </a:r>
            <a:r>
              <a:rPr lang="el-GR" sz="2000" b="1" dirty="0"/>
              <a:t>6</a:t>
            </a:r>
            <a:r>
              <a:rPr lang="en-US" sz="2000" b="1" dirty="0" smtClean="0"/>
              <a:t>/2</a:t>
            </a:r>
            <a:r>
              <a:rPr lang="el-GR" sz="2000" b="1" dirty="0" smtClean="0"/>
              <a:t>5</a:t>
            </a:r>
          </a:p>
          <a:p>
            <a:pPr>
              <a:buNone/>
            </a:pPr>
            <a:endParaRPr lang="el-GR" sz="2000" b="1" dirty="0" smtClean="0"/>
          </a:p>
          <a:p>
            <a:pPr algn="ctr">
              <a:buNone/>
            </a:pPr>
            <a:r>
              <a:rPr lang="el-GR" b="1" dirty="0" smtClean="0"/>
              <a:t>Ημερίδα ΜΕΘ </a:t>
            </a:r>
          </a:p>
          <a:p>
            <a:pPr algn="ctr">
              <a:buNone/>
            </a:pPr>
            <a:r>
              <a:rPr lang="el-GR" b="1" dirty="0" smtClean="0"/>
              <a:t>ΓΝΠ «ΤΖΑΝΕΙΟ»</a:t>
            </a:r>
          </a:p>
          <a:p>
            <a:pPr algn="ctr">
              <a:buNone/>
            </a:pPr>
            <a:r>
              <a:rPr lang="el-GR" b="1" dirty="0" smtClean="0"/>
              <a:t>«Δωρεά οργάνων και ιστών: </a:t>
            </a:r>
          </a:p>
          <a:p>
            <a:pPr algn="ctr">
              <a:buNone/>
            </a:pPr>
            <a:r>
              <a:rPr lang="el-GR" b="1" dirty="0" smtClean="0"/>
              <a:t>Νέα δεδομένα»</a:t>
            </a:r>
          </a:p>
          <a:p>
            <a:pPr algn="ctr">
              <a:buNone/>
            </a:pPr>
            <a:endParaRPr lang="el-GR" sz="2400" dirty="0" smtClean="0"/>
          </a:p>
          <a:p>
            <a:pPr algn="ctr">
              <a:buNone/>
            </a:pPr>
            <a:endParaRPr lang="el-GR" sz="2000" dirty="0" smtClean="0"/>
          </a:p>
          <a:p>
            <a:pPr algn="ctr">
              <a:buNone/>
            </a:pPr>
            <a:endParaRPr lang="el-GR" sz="2000" dirty="0" smtClean="0"/>
          </a:p>
          <a:p>
            <a:pPr algn="ctr">
              <a:buNone/>
            </a:pPr>
            <a:endParaRPr lang="el-GR" sz="2000" dirty="0"/>
          </a:p>
          <a:p>
            <a:pPr algn="ctr">
              <a:buNone/>
            </a:pPr>
            <a:endParaRPr lang="el-GR" sz="2000" dirty="0" smtClean="0"/>
          </a:p>
          <a:p>
            <a:pPr algn="ctr">
              <a:buNone/>
            </a:pPr>
            <a:r>
              <a:rPr lang="el-GR" sz="2000" dirty="0" smtClean="0"/>
              <a:t>Εκπαιδευτές και καταρτιζόμενοι </a:t>
            </a:r>
          </a:p>
          <a:p>
            <a:pPr algn="ctr">
              <a:buNone/>
            </a:pPr>
            <a:r>
              <a:rPr lang="el-GR" sz="2000" dirty="0" smtClean="0"/>
              <a:t>Β΄ &amp; Δ΄ Εξάμηνο</a:t>
            </a:r>
            <a:endParaRPr lang="el-GR" sz="2000" dirty="0"/>
          </a:p>
        </p:txBody>
      </p:sp>
      <p:pic>
        <p:nvPicPr>
          <p:cNvPr id="9218" name="Picture 2" descr="C:\Users\USER\Desktop\ΦΩΤΟ ΔΡΑΣΕΙΣ 2025Α\ΗΜΕΡΙΔΑ ΜΕΘ\1000043577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0"/>
            <a:ext cx="2123728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ΦΩΤΟ ΔΡΑΣΕΙΣ 2025Α\ΗΜΕΡΙΔΑ ΜΕΘ\10000435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12976"/>
            <a:ext cx="2520280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ΦΩΤΟ ΔΡΑΣΕΙΣ 2025Α\ΗΜΕΡΙΔΑ ΜΕΘ\20250602_1115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76872"/>
            <a:ext cx="2123728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USER\Downloads\20250721_2207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0"/>
            <a:ext cx="2520281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1417638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l-GR" sz="8000" b="1" dirty="0" smtClean="0">
                <a:solidFill>
                  <a:schemeClr val="bg1"/>
                </a:solidFill>
              </a:rPr>
              <a:t>2025Α</a:t>
            </a:r>
            <a:endParaRPr lang="el-GR" sz="8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572000" cy="5517232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b="1" dirty="0" smtClean="0"/>
              <a:t>3/6/25</a:t>
            </a:r>
          </a:p>
          <a:p>
            <a:pPr algn="ctr">
              <a:buNone/>
            </a:pPr>
            <a:r>
              <a:rPr lang="el-GR" b="1" dirty="0" smtClean="0"/>
              <a:t>ΗΜΕΡΙΔΑ ΣΑΕΚ</a:t>
            </a:r>
            <a:endParaRPr lang="el-GR" dirty="0" smtClean="0"/>
          </a:p>
          <a:p>
            <a:pPr algn="ctr">
              <a:buNone/>
            </a:pPr>
            <a:r>
              <a:rPr lang="el-GR" b="1" dirty="0" smtClean="0"/>
              <a:t>ΨΝΑ ΔΡΟΜΟΚΑΙΤΕΙΟ</a:t>
            </a:r>
            <a:endParaRPr lang="el-GR" dirty="0" smtClean="0"/>
          </a:p>
          <a:p>
            <a:pPr marL="457200" lvl="1" indent="0" algn="ctr">
              <a:buNone/>
            </a:pPr>
            <a:r>
              <a:rPr lang="el-GR" dirty="0" smtClean="0"/>
              <a:t>Ειδικότητα</a:t>
            </a:r>
            <a:r>
              <a:rPr lang="el-GR" dirty="0"/>
              <a:t>:</a:t>
            </a:r>
            <a:r>
              <a:rPr lang="el-GR" dirty="0" smtClean="0"/>
              <a:t> Βοηθός Νοσηλευτικής Ψυχικής Υγείας</a:t>
            </a:r>
          </a:p>
          <a:p>
            <a:pPr marL="457200" lvl="1" indent="0" algn="ctr">
              <a:buNone/>
            </a:pPr>
            <a:r>
              <a:rPr lang="el-GR" b="1" dirty="0" smtClean="0"/>
              <a:t>Παρουσίαση προγράμματος</a:t>
            </a:r>
          </a:p>
          <a:p>
            <a:pPr marL="457200" lvl="1" indent="0" algn="ctr">
              <a:buNone/>
            </a:pPr>
            <a:r>
              <a:rPr lang="en-US" b="1" dirty="0" smtClean="0"/>
              <a:t>ERASMUS + 2024</a:t>
            </a:r>
            <a:endParaRPr lang="el-GR" b="1" dirty="0" smtClean="0"/>
          </a:p>
          <a:p>
            <a:pPr marL="457200" lvl="1" indent="0" algn="ctr">
              <a:buNone/>
            </a:pPr>
            <a:endParaRPr lang="el-GR" b="1" dirty="0"/>
          </a:p>
          <a:p>
            <a:pPr marL="457200" lvl="1" indent="0" algn="ctr">
              <a:buNone/>
            </a:pPr>
            <a:endParaRPr lang="el-GR" b="1" dirty="0" smtClean="0"/>
          </a:p>
          <a:p>
            <a:pPr marL="457200" lvl="1" indent="0" algn="ctr">
              <a:buNone/>
            </a:pPr>
            <a:endParaRPr lang="el-GR" b="1" dirty="0"/>
          </a:p>
          <a:p>
            <a:pPr marL="457200" lvl="1" indent="0" algn="ctr">
              <a:buNone/>
            </a:pPr>
            <a:endParaRPr lang="el-GR" b="1" dirty="0" smtClean="0"/>
          </a:p>
          <a:p>
            <a:pPr lvl="0" algn="ctr">
              <a:buNone/>
            </a:pPr>
            <a:r>
              <a:rPr lang="el-GR" sz="2200" dirty="0">
                <a:solidFill>
                  <a:prstClr val="black"/>
                </a:solidFill>
                <a:cs typeface="Times New Roman"/>
              </a:rPr>
              <a:t>Εκπαιδευτές και καταρτιζόμενοι </a:t>
            </a:r>
          </a:p>
          <a:p>
            <a:pPr lvl="0" algn="ctr">
              <a:buNone/>
            </a:pPr>
            <a:r>
              <a:rPr lang="el-GR" sz="2200" dirty="0">
                <a:solidFill>
                  <a:prstClr val="black"/>
                </a:solidFill>
                <a:cs typeface="Times New Roman"/>
              </a:rPr>
              <a:t>Β΄ &amp; Δ΄ Εξαμήνου</a:t>
            </a:r>
            <a:endParaRPr lang="el-GR" sz="2600" dirty="0">
              <a:solidFill>
                <a:prstClr val="black"/>
              </a:solidFill>
            </a:endParaRPr>
          </a:p>
          <a:p>
            <a:pPr marL="457200" lvl="1" indent="0" algn="ctr">
              <a:buNone/>
            </a:pPr>
            <a:endParaRPr lang="el-GR" b="1" dirty="0"/>
          </a:p>
        </p:txBody>
      </p:sp>
      <p:pic>
        <p:nvPicPr>
          <p:cNvPr id="10242" name="Picture 2" descr="C:\Users\USER\Downloads\20250603_1008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0"/>
            <a:ext cx="3491880" cy="1435100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ctr"/>
            <a:r>
              <a:rPr lang="el-GR" sz="8000" smtClean="0">
                <a:solidFill>
                  <a:schemeClr val="bg1"/>
                </a:solidFill>
              </a:rPr>
              <a:t>2025Α</a:t>
            </a:r>
            <a:endParaRPr lang="el-GR" sz="8000" dirty="0">
              <a:solidFill>
                <a:schemeClr val="bg1"/>
              </a:solidFill>
            </a:endParaRP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91880" cy="5422900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r>
              <a:rPr lang="en-US" sz="2400" b="1" dirty="0" smtClean="0">
                <a:cs typeface="Times New Roman"/>
              </a:rPr>
              <a:t>4/3/25</a:t>
            </a:r>
            <a:endParaRPr lang="el-GR" sz="2400" b="1" dirty="0" smtClean="0">
              <a:cs typeface="Times New Roman"/>
            </a:endParaRPr>
          </a:p>
          <a:p>
            <a:endParaRPr lang="el-GR" sz="1800" dirty="0" smtClean="0">
              <a:cs typeface="Times New Roman"/>
            </a:endParaRP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l-GR" sz="2000" b="1" dirty="0" smtClean="0">
                <a:cs typeface="Times New Roman"/>
              </a:rPr>
              <a:t>Εκπαιδευτική επίσκεψη στην ΣΑΕΚ Ψ.Ν.Α «Δρομοκαΐτειο»</a:t>
            </a:r>
          </a:p>
          <a:p>
            <a:pPr algn="ctr"/>
            <a:r>
              <a:rPr lang="el-GR" sz="2000" b="1" dirty="0" smtClean="0">
                <a:cs typeface="Times New Roman"/>
              </a:rPr>
              <a:t>Ειδικότητα: </a:t>
            </a:r>
            <a:r>
              <a:rPr lang="el-GR" sz="2000" b="1" dirty="0">
                <a:cs typeface="Times New Roman"/>
              </a:rPr>
              <a:t>Β</a:t>
            </a:r>
            <a:r>
              <a:rPr lang="el-GR" sz="2000" b="1" dirty="0" smtClean="0">
                <a:cs typeface="Times New Roman"/>
              </a:rPr>
              <a:t>οηθός </a:t>
            </a:r>
            <a:r>
              <a:rPr lang="el-GR" sz="2000" b="1" dirty="0">
                <a:cs typeface="Times New Roman"/>
              </a:rPr>
              <a:t>Ν</a:t>
            </a:r>
            <a:r>
              <a:rPr lang="el-GR" sz="2000" b="1" dirty="0" smtClean="0">
                <a:cs typeface="Times New Roman"/>
              </a:rPr>
              <a:t>οσηλευτικής </a:t>
            </a:r>
            <a:r>
              <a:rPr lang="el-GR" sz="2000" b="1" dirty="0">
                <a:cs typeface="Times New Roman"/>
              </a:rPr>
              <a:t>Ψ</a:t>
            </a:r>
            <a:r>
              <a:rPr lang="el-GR" sz="2000" b="1" dirty="0" smtClean="0">
                <a:cs typeface="Times New Roman"/>
              </a:rPr>
              <a:t>υχικής Υγείας</a:t>
            </a:r>
          </a:p>
          <a:p>
            <a:pPr algn="ctr"/>
            <a:endParaRPr lang="el-GR" sz="2000" b="1" dirty="0" smtClean="0">
              <a:cs typeface="Times New Roman"/>
            </a:endParaRPr>
          </a:p>
          <a:p>
            <a:pPr marL="285750" indent="-285750" algn="ctr">
              <a:buFont typeface="Courier New" panose="02070309020205020404" pitchFamily="49" charset="0"/>
              <a:buChar char="o"/>
            </a:pPr>
            <a:r>
              <a:rPr lang="el-GR" sz="2000" b="1" dirty="0" smtClean="0">
                <a:cs typeface="Times New Roman"/>
              </a:rPr>
              <a:t>Μουσείο </a:t>
            </a:r>
            <a:r>
              <a:rPr lang="el-GR" sz="2000" b="1" dirty="0">
                <a:cs typeface="Times New Roman"/>
              </a:rPr>
              <a:t>ΨΝΑ «Δρομοκαΐτειο»</a:t>
            </a:r>
          </a:p>
          <a:p>
            <a:pPr marL="285750" indent="-285750" algn="ctr">
              <a:buFont typeface="Courier New" panose="02070309020205020404" pitchFamily="49" charset="0"/>
              <a:buChar char="o"/>
            </a:pPr>
            <a:endParaRPr lang="el-GR" sz="1800" dirty="0" smtClean="0">
              <a:cs typeface="Times New Roman"/>
            </a:endParaRPr>
          </a:p>
          <a:p>
            <a:pPr algn="ctr"/>
            <a:endParaRPr lang="el-GR" sz="1800" dirty="0">
              <a:cs typeface="Times New Roman"/>
            </a:endParaRPr>
          </a:p>
          <a:p>
            <a:pPr algn="ctr"/>
            <a:endParaRPr lang="el-GR" sz="1800" dirty="0" smtClean="0">
              <a:cs typeface="Times New Roman"/>
            </a:endParaRPr>
          </a:p>
          <a:p>
            <a:pPr algn="ctr"/>
            <a:endParaRPr lang="el-GR" sz="1800" dirty="0">
              <a:cs typeface="Times New Roman"/>
            </a:endParaRPr>
          </a:p>
          <a:p>
            <a:pPr algn="ctr"/>
            <a:r>
              <a:rPr lang="el-GR" sz="1800" dirty="0">
                <a:cs typeface="Times New Roman"/>
              </a:rPr>
              <a:t>Εκπαιδευτές &amp; καταρτιζόμενοι </a:t>
            </a:r>
            <a:endParaRPr lang="el-GR" sz="1800" dirty="0" smtClean="0">
              <a:cs typeface="Times New Roman"/>
            </a:endParaRPr>
          </a:p>
          <a:p>
            <a:pPr algn="ctr"/>
            <a:r>
              <a:rPr lang="el-GR" sz="1800" dirty="0" smtClean="0">
                <a:cs typeface="Times New Roman"/>
              </a:rPr>
              <a:t>Β΄ </a:t>
            </a:r>
            <a:r>
              <a:rPr lang="el-GR" sz="1800" dirty="0">
                <a:cs typeface="Times New Roman"/>
              </a:rPr>
              <a:t>&amp; </a:t>
            </a:r>
            <a:r>
              <a:rPr lang="el-GR" sz="1800" dirty="0" smtClean="0">
                <a:cs typeface="Times New Roman"/>
              </a:rPr>
              <a:t>Δ΄ </a:t>
            </a:r>
            <a:r>
              <a:rPr lang="el-GR" sz="1800" dirty="0">
                <a:cs typeface="Times New Roman"/>
              </a:rPr>
              <a:t>Εξαμήνου</a:t>
            </a:r>
          </a:p>
          <a:p>
            <a:endParaRPr lang="el-GR" sz="1800" dirty="0">
              <a:cs typeface="Times New Roman"/>
            </a:endParaRPr>
          </a:p>
        </p:txBody>
      </p:sp>
      <p:pic>
        <p:nvPicPr>
          <p:cNvPr id="8" name="Picture 10" descr="Δεν υπάρχει διαθέσιμη περιγραφή για τη φωτογραφία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0"/>
            <a:ext cx="2143108" cy="3929066"/>
          </a:xfrm>
          <a:prstGeom prst="rect">
            <a:avLst/>
          </a:prstGeom>
          <a:noFill/>
        </p:spPr>
      </p:pic>
      <p:pic>
        <p:nvPicPr>
          <p:cNvPr id="9" name="Picture 4" descr="Δεν υπάρχει διαθέσιμη περιγραφή για τη φωτογραφία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000240"/>
            <a:ext cx="3500462" cy="1928826"/>
          </a:xfrm>
          <a:prstGeom prst="rect">
            <a:avLst/>
          </a:prstGeom>
          <a:noFill/>
        </p:spPr>
      </p:pic>
      <p:pic>
        <p:nvPicPr>
          <p:cNvPr id="11" name="Picture 6" descr="Δεν υπάρχει διαθέσιμη περιγραφή για τη φωτογραφία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929066"/>
            <a:ext cx="3214678" cy="2928934"/>
          </a:xfrm>
          <a:prstGeom prst="rect">
            <a:avLst/>
          </a:prstGeom>
          <a:noFill/>
        </p:spPr>
      </p:pic>
      <p:pic>
        <p:nvPicPr>
          <p:cNvPr id="1026" name="Picture 2" descr="C:\Users\USER\Desktop\ΦΩΤΟ ΔΡΑΣΕΙΣ 2025Α\ΔΡΟΜΟΚΑΙΤΕΙΟ ΜΟΥΣΕΙΟ-ΣΑΕΚ\20250304_115546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73114" y="2187119"/>
            <a:ext cx="6858000" cy="248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ΦΩΤΟ ΔΡΑΣΕΙΣ 2025Α\ΔΡΟΜΟΚΑΙΤΕΙΟ ΜΟΥΣΕΙΟ-ΣΑΕΚ\20250304_1141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1"/>
            <a:ext cx="3303818" cy="42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ΦΩΤΟ ΔΡΑΣΕΙΣ 2025Α\ΔΡΟΜΟΚΑΙΤΕΙΟ ΜΟΥΣΕΙΟ-ΣΑΕΚ\20250304_12175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1" y="4221088"/>
            <a:ext cx="3303817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2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0" y="0"/>
            <a:ext cx="3563888" cy="1435100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el-GR" sz="8000" dirty="0" smtClean="0">
                <a:solidFill>
                  <a:schemeClr val="bg1"/>
                </a:solidFill>
              </a:rPr>
              <a:t>2025Α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563888" cy="5422900"/>
          </a:xfrm>
          <a:solidFill>
            <a:srgbClr val="00B0F0"/>
          </a:solidFill>
        </p:spPr>
        <p:txBody>
          <a:bodyPr>
            <a:normAutofit fontScale="70000" lnSpcReduction="20000"/>
          </a:bodyPr>
          <a:lstStyle/>
          <a:p>
            <a:r>
              <a:rPr lang="el-GR" sz="2600" b="1" dirty="0" smtClean="0">
                <a:ea typeface="Calibri"/>
                <a:cs typeface="Times New Roman"/>
              </a:rPr>
              <a:t>15/3/25</a:t>
            </a:r>
          </a:p>
          <a:p>
            <a:endParaRPr lang="el-GR" dirty="0" smtClean="0">
              <a:cs typeface="Times New Roman"/>
            </a:endParaRPr>
          </a:p>
          <a:p>
            <a:endParaRPr lang="el-GR" dirty="0" smtClean="0">
              <a:cs typeface="Times New Roman"/>
            </a:endParaRPr>
          </a:p>
          <a:p>
            <a:endParaRPr lang="el-GR" dirty="0">
              <a:cs typeface="Times New Roman"/>
            </a:endParaRPr>
          </a:p>
          <a:p>
            <a:pPr algn="ctr"/>
            <a:r>
              <a:rPr lang="el-GR" sz="3200" b="1" dirty="0" smtClean="0">
                <a:ea typeface="Calibri"/>
                <a:cs typeface="Times New Roman"/>
              </a:rPr>
              <a:t>«3</a:t>
            </a:r>
            <a:r>
              <a:rPr lang="el-GR" sz="3200" b="1" baseline="30000" dirty="0" smtClean="0">
                <a:ea typeface="Calibri"/>
                <a:cs typeface="Times New Roman"/>
              </a:rPr>
              <a:t>ος</a:t>
            </a:r>
            <a:r>
              <a:rPr lang="el-GR" sz="3200" b="1" dirty="0" smtClean="0">
                <a:ea typeface="Calibri"/>
                <a:cs typeface="Times New Roman"/>
              </a:rPr>
              <a:t> Πανελλήνιος Εκπαιδευτικός Διαγωνισμός Διασωστικών Δεξιοτήτων»</a:t>
            </a:r>
          </a:p>
          <a:p>
            <a:pPr algn="ctr"/>
            <a:r>
              <a:rPr lang="el-GR" sz="3200" b="1" dirty="0">
                <a:ea typeface="Calibri"/>
                <a:cs typeface="Times New Roman"/>
              </a:rPr>
              <a:t>τ</a:t>
            </a:r>
            <a:r>
              <a:rPr lang="el-GR" sz="3200" b="1" dirty="0" smtClean="0">
                <a:ea typeface="Calibri"/>
                <a:cs typeface="Times New Roman"/>
              </a:rPr>
              <a:t>ης ΣΑΕΚ Άργους</a:t>
            </a:r>
          </a:p>
          <a:p>
            <a:pPr algn="ctr"/>
            <a:r>
              <a:rPr lang="el-GR" sz="3200" b="1" dirty="0" smtClean="0">
                <a:ea typeface="Calibri"/>
                <a:cs typeface="Times New Roman"/>
              </a:rPr>
              <a:t> </a:t>
            </a:r>
            <a:r>
              <a:rPr lang="el-GR" sz="3200" dirty="0" smtClean="0">
                <a:ea typeface="Calibri"/>
                <a:cs typeface="Times New Roman"/>
              </a:rPr>
              <a:t>του Προγράμματος κινητικότητας</a:t>
            </a:r>
            <a:r>
              <a:rPr lang="en-US" sz="3200" dirty="0" smtClean="0">
                <a:ea typeface="Calibri"/>
                <a:cs typeface="Times New Roman"/>
              </a:rPr>
              <a:t> Erasmus</a:t>
            </a:r>
            <a:r>
              <a:rPr lang="el-GR" sz="3200" dirty="0" smtClean="0">
                <a:ea typeface="Calibri"/>
                <a:cs typeface="Times New Roman"/>
              </a:rPr>
              <a:t> με κωδικό 2023 1 Ε</a:t>
            </a:r>
            <a:r>
              <a:rPr lang="en-US" sz="3200" dirty="0" smtClean="0">
                <a:ea typeface="Calibri"/>
                <a:cs typeface="Times New Roman"/>
              </a:rPr>
              <a:t>L01 KA122 VET 134759</a:t>
            </a:r>
            <a:r>
              <a:rPr lang="el-GR" sz="3200" dirty="0" smtClean="0">
                <a:ea typeface="Calibri"/>
                <a:cs typeface="Times New Roman"/>
              </a:rPr>
              <a:t> </a:t>
            </a:r>
            <a:endParaRPr lang="el-GR" sz="2600" dirty="0">
              <a:cs typeface="Times New Roman"/>
            </a:endParaRPr>
          </a:p>
          <a:p>
            <a:endParaRPr lang="el-GR" dirty="0" smtClean="0">
              <a:cs typeface="Times New Roman"/>
            </a:endParaRPr>
          </a:p>
          <a:p>
            <a:endParaRPr lang="el-GR" dirty="0">
              <a:cs typeface="Times New Roman"/>
            </a:endParaRPr>
          </a:p>
          <a:p>
            <a:endParaRPr lang="el-GR" dirty="0" smtClean="0">
              <a:cs typeface="Times New Roman"/>
            </a:endParaRPr>
          </a:p>
          <a:p>
            <a:endParaRPr lang="el-GR" dirty="0" smtClean="0">
              <a:cs typeface="Times New Roman"/>
            </a:endParaRPr>
          </a:p>
          <a:p>
            <a:endParaRPr lang="el-GR" dirty="0">
              <a:cs typeface="Times New Roman"/>
            </a:endParaRPr>
          </a:p>
          <a:p>
            <a:pPr lvl="0" algn="ctr"/>
            <a:r>
              <a:rPr lang="el-GR" sz="1800" dirty="0" smtClean="0">
                <a:solidFill>
                  <a:prstClr val="black"/>
                </a:solidFill>
                <a:cs typeface="Times New Roman"/>
              </a:rPr>
              <a:t>Συμμετοχή 2 καταρτιζομένων του Δ΄ Εξαμήνου Δέδε Δήμητρα</a:t>
            </a:r>
          </a:p>
          <a:p>
            <a:pPr lvl="0" algn="ctr"/>
            <a:r>
              <a:rPr lang="el-GR" sz="1800" dirty="0" smtClean="0">
                <a:solidFill>
                  <a:prstClr val="black"/>
                </a:solidFill>
                <a:cs typeface="Times New Roman"/>
              </a:rPr>
              <a:t>Περιβολάρη Γιαννούλα</a:t>
            </a:r>
          </a:p>
          <a:p>
            <a:pPr lvl="0" algn="ctr"/>
            <a:r>
              <a:rPr lang="el-GR" sz="1800" dirty="0" smtClean="0">
                <a:solidFill>
                  <a:prstClr val="black"/>
                </a:solidFill>
                <a:cs typeface="Times New Roman"/>
              </a:rPr>
              <a:t>&amp; Διευθύντριας </a:t>
            </a:r>
          </a:p>
          <a:p>
            <a:pPr lvl="0" algn="ctr"/>
            <a:r>
              <a:rPr lang="el-GR" sz="1800" dirty="0" smtClean="0">
                <a:solidFill>
                  <a:prstClr val="black"/>
                </a:solidFill>
                <a:cs typeface="Times New Roman"/>
              </a:rPr>
              <a:t>ΣΑΕΚ ΓΝΠ ΤΖΑΝΕΙΟ</a:t>
            </a:r>
            <a:endParaRPr lang="el-GR" sz="1800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pic>
        <p:nvPicPr>
          <p:cNvPr id="2050" name="Picture 2" descr="C:\Users\USER\Desktop\ΦΩΤΟ ΔΡΑΣΕΙΣ 2025Α\ΣΑΕΚ ΑΡΓΟΣ\IMG-6b6996ad5b4475e90c32d096f879ff99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-1"/>
            <a:ext cx="237626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ΦΩΤΟ ΔΡΑΣΕΙΣ 2025Α\ΣΑΕΚ ΑΡΓΟΣ\IMG-2ae2d7b9def86cf925b86e36684e8009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1"/>
            <a:ext cx="3203848" cy="31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ΦΩΤΟ ΔΡΑΣΕΙΣ 2025Α\ΣΑΕΚ ΑΡΓΟΣ\IMG-83e4aa1a21b61ede0b9b7001fe16149e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40968"/>
            <a:ext cx="3203848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97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3857620" cy="1417638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l-GR" sz="8000" b="1" dirty="0" smtClean="0">
                <a:solidFill>
                  <a:schemeClr val="bg1"/>
                </a:solidFill>
              </a:rPr>
              <a:t>2025Α</a:t>
            </a:r>
            <a:endParaRPr lang="el-GR" sz="8000" b="1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428736"/>
            <a:ext cx="3857620" cy="5429264"/>
          </a:xfrm>
          <a:solidFill>
            <a:srgbClr val="00B0F0"/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l-GR" sz="8000" b="1" dirty="0" smtClean="0"/>
              <a:t>3/5/25</a:t>
            </a:r>
          </a:p>
          <a:p>
            <a:pPr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 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sz="9600" b="1" dirty="0" smtClean="0"/>
              <a:t>ΕΡΓΑΣΤΗΡΙ ΠΡΟΣΟΜΟΙΩΣΗΣ   ΝΟΣΗΛΕΥΤΙΚΗΣ ΦΡΟΝΤΙΔΑΣ ΝΟΣΗΛΕΥΤΙΚΗ ΣΧΟΛΗ ΠΑΝΕΠΙΣΤΗΜΙΟ ΠΑΤΡΑΣ</a:t>
            </a:r>
          </a:p>
          <a:p>
            <a:pPr algn="ctr">
              <a:buNone/>
            </a:pPr>
            <a:endParaRPr lang="el-GR" sz="5600" b="1" dirty="0" smtClean="0"/>
          </a:p>
          <a:p>
            <a:pPr algn="ctr">
              <a:buNone/>
            </a:pPr>
            <a:endParaRPr lang="el-GR" sz="3000" b="1" dirty="0" smtClean="0"/>
          </a:p>
          <a:p>
            <a:pPr algn="ctr">
              <a:buNone/>
            </a:pPr>
            <a:endParaRPr lang="el-GR" sz="3000" b="1" dirty="0" smtClean="0"/>
          </a:p>
          <a:p>
            <a:pPr algn="ctr">
              <a:buNone/>
            </a:pPr>
            <a:endParaRPr lang="el-GR" sz="3000" b="1" dirty="0" smtClean="0"/>
          </a:p>
          <a:p>
            <a:pPr algn="ctr">
              <a:buNone/>
            </a:pPr>
            <a:endParaRPr lang="el-GR" sz="3000" b="1" dirty="0" smtClean="0"/>
          </a:p>
          <a:p>
            <a:pPr algn="ctr">
              <a:buNone/>
            </a:pPr>
            <a:endParaRPr lang="el-GR" sz="3000" b="1" dirty="0" smtClean="0"/>
          </a:p>
          <a:p>
            <a:pPr algn="ctr">
              <a:buNone/>
            </a:pPr>
            <a:endParaRPr lang="el-GR" sz="3000" b="1" dirty="0" smtClean="0"/>
          </a:p>
          <a:p>
            <a:pPr algn="ctr">
              <a:buNone/>
            </a:pPr>
            <a:endParaRPr lang="el-GR" sz="3000" b="1" dirty="0" smtClean="0"/>
          </a:p>
          <a:p>
            <a:pPr algn="ctr">
              <a:buNone/>
            </a:pPr>
            <a:endParaRPr lang="el-GR" sz="3000" b="1" dirty="0" smtClean="0"/>
          </a:p>
          <a:p>
            <a:pPr algn="ctr">
              <a:buNone/>
            </a:pPr>
            <a:endParaRPr lang="el-GR" sz="3000" b="1" dirty="0" smtClean="0"/>
          </a:p>
          <a:p>
            <a:pPr algn="ctr">
              <a:buNone/>
            </a:pPr>
            <a:endParaRPr lang="el-GR" sz="3000" b="1" dirty="0" smtClean="0"/>
          </a:p>
          <a:p>
            <a:pPr algn="ctr">
              <a:buNone/>
            </a:pPr>
            <a:endParaRPr lang="el-GR" sz="3000" b="1" dirty="0" smtClean="0"/>
          </a:p>
          <a:p>
            <a:pPr algn="ctr">
              <a:buNone/>
            </a:pPr>
            <a:endParaRPr lang="el-GR" sz="3000" b="1" dirty="0" smtClean="0"/>
          </a:p>
          <a:p>
            <a:pPr algn="ctr">
              <a:buNone/>
            </a:pPr>
            <a:endParaRPr lang="el-GR" sz="3000" b="1" dirty="0" smtClean="0"/>
          </a:p>
          <a:p>
            <a:pPr algn="ctr">
              <a:buNone/>
            </a:pPr>
            <a:endParaRPr lang="el-GR" sz="3000" b="1" dirty="0" smtClean="0"/>
          </a:p>
          <a:p>
            <a:pPr algn="ctr">
              <a:buNone/>
            </a:pPr>
            <a:endParaRPr lang="el-GR" sz="3000" b="1" dirty="0" smtClean="0"/>
          </a:p>
          <a:p>
            <a:pPr algn="ctr">
              <a:buNone/>
            </a:pPr>
            <a:endParaRPr lang="el-GR" sz="3000" b="1" dirty="0" smtClean="0"/>
          </a:p>
          <a:p>
            <a:pPr algn="ctr">
              <a:buNone/>
            </a:pPr>
            <a:endParaRPr lang="el-GR" sz="3000" b="1" dirty="0" smtClean="0"/>
          </a:p>
          <a:p>
            <a:pPr algn="ctr">
              <a:buNone/>
            </a:pPr>
            <a:endParaRPr lang="el-GR" sz="3000" b="1" dirty="0" smtClean="0"/>
          </a:p>
          <a:p>
            <a:pPr marL="0" lvl="0" indent="0" algn="ctr">
              <a:buNone/>
            </a:pPr>
            <a:r>
              <a:rPr lang="el-GR" sz="7200" dirty="0">
                <a:solidFill>
                  <a:prstClr val="black"/>
                </a:solidFill>
                <a:cs typeface="Times New Roman"/>
              </a:rPr>
              <a:t>Εκπαιδευτές &amp; καταρτιζόμενοι </a:t>
            </a:r>
          </a:p>
          <a:p>
            <a:pPr marL="0" lvl="0" indent="0" algn="ctr">
              <a:buNone/>
            </a:pPr>
            <a:r>
              <a:rPr lang="el-GR" sz="7200" dirty="0">
                <a:solidFill>
                  <a:prstClr val="black"/>
                </a:solidFill>
                <a:cs typeface="Times New Roman"/>
              </a:rPr>
              <a:t>Β΄ &amp; Δ΄ Εξαμήνου</a:t>
            </a:r>
          </a:p>
          <a:p>
            <a:pPr algn="ctr">
              <a:buNone/>
            </a:pPr>
            <a:endParaRPr lang="el-GR" sz="3000" b="1" dirty="0" smtClean="0"/>
          </a:p>
          <a:p>
            <a:pPr algn="ctr">
              <a:buNone/>
            </a:pPr>
            <a:endParaRPr lang="el-GR" sz="3000" b="1" dirty="0" smtClean="0"/>
          </a:p>
          <a:p>
            <a:pPr algn="ctr">
              <a:buNone/>
            </a:pPr>
            <a:endParaRPr lang="el-GR" sz="5600" dirty="0" smtClean="0"/>
          </a:p>
          <a:p>
            <a:pPr algn="ctr">
              <a:buNone/>
            </a:pPr>
            <a:endParaRPr lang="el-GR" sz="3000" b="1" dirty="0" smtClean="0"/>
          </a:p>
          <a:p>
            <a:pPr algn="ctr">
              <a:buNone/>
            </a:pPr>
            <a:endParaRPr lang="el-GR" sz="2400" b="1" dirty="0" smtClean="0"/>
          </a:p>
          <a:p>
            <a:pPr algn="ctr">
              <a:buNone/>
            </a:pPr>
            <a:endParaRPr lang="el-GR" sz="2400" b="1" dirty="0" smtClean="0"/>
          </a:p>
          <a:p>
            <a:pPr algn="ctr">
              <a:buNone/>
            </a:pPr>
            <a:endParaRPr lang="el-GR" sz="2400" b="1" dirty="0" smtClean="0"/>
          </a:p>
          <a:p>
            <a:pPr algn="ctr">
              <a:buNone/>
            </a:pPr>
            <a:endParaRPr lang="el-GR" sz="2400" b="1" dirty="0" smtClean="0"/>
          </a:p>
          <a:p>
            <a:pPr algn="ctr">
              <a:buNone/>
            </a:pPr>
            <a:endParaRPr lang="el-GR" sz="2400" b="1" dirty="0" smtClean="0"/>
          </a:p>
          <a:p>
            <a:pPr>
              <a:buNone/>
            </a:pPr>
            <a:endParaRPr lang="el-GR" sz="1300" dirty="0" smtClean="0"/>
          </a:p>
          <a:p>
            <a:pPr>
              <a:buNone/>
            </a:pPr>
            <a:endParaRPr lang="el-GR" sz="1300" dirty="0" smtClean="0"/>
          </a:p>
          <a:p>
            <a:pPr>
              <a:buNone/>
            </a:pPr>
            <a:endParaRPr lang="el-GR" sz="1300" dirty="0" smtClean="0"/>
          </a:p>
          <a:p>
            <a:pPr>
              <a:buNone/>
            </a:pPr>
            <a:endParaRPr lang="el-GR" sz="1300" dirty="0" smtClean="0"/>
          </a:p>
          <a:p>
            <a:pPr>
              <a:buNone/>
            </a:pPr>
            <a:endParaRPr lang="el-GR" sz="1300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	</a:t>
            </a:r>
          </a:p>
          <a:p>
            <a:pPr>
              <a:buNone/>
            </a:pPr>
            <a:endParaRPr lang="el-GR" sz="1800" dirty="0" smtClean="0"/>
          </a:p>
        </p:txBody>
      </p:sp>
      <p:pic>
        <p:nvPicPr>
          <p:cNvPr id="3074" name="Picture 2" descr="C:\Users\USER\Desktop\ΦΩΤΟ ΔΡΑΣΕΙΣ 2025Α\ΠΑΤΡΑ\20250403_133735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0"/>
            <a:ext cx="5292725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ΦΩΤΟ ΔΡΑΣΕΙΣ 2025Α\ΠΑΤΡΑ\20250403_1152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68960"/>
            <a:ext cx="2448272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ΦΩΤΟ ΔΡΑΣΕΙΣ 2025Α\ΠΑΤΡΑ\20250403_1152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8960"/>
            <a:ext cx="2843808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64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4500562" cy="1417638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l-GR" sz="8000" b="1" dirty="0" smtClean="0">
                <a:solidFill>
                  <a:schemeClr val="bg1"/>
                </a:solidFill>
              </a:rPr>
              <a:t>2025Α</a:t>
            </a:r>
            <a:endParaRPr lang="el-GR" sz="8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428736"/>
            <a:ext cx="4495800" cy="5429264"/>
          </a:xfrm>
          <a:solidFill>
            <a:srgbClr val="00B0F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b="1" dirty="0" smtClean="0"/>
              <a:t>9/5/25</a:t>
            </a:r>
          </a:p>
          <a:p>
            <a:pPr>
              <a:buNone/>
            </a:pPr>
            <a:endParaRPr lang="el-GR" sz="2000" b="1" dirty="0" smtClean="0"/>
          </a:p>
          <a:p>
            <a:pPr lvl="0">
              <a:buNone/>
            </a:pPr>
            <a:r>
              <a:rPr lang="el-GR" b="1" dirty="0" smtClean="0">
                <a:solidFill>
                  <a:prstClr val="black"/>
                </a:solidFill>
              </a:rPr>
              <a:t>Δρ. Καλεμικεράκης Ιωάννης</a:t>
            </a:r>
          </a:p>
          <a:p>
            <a:pPr lvl="0">
              <a:buNone/>
            </a:pPr>
            <a:r>
              <a:rPr lang="el-GR" dirty="0" smtClean="0">
                <a:solidFill>
                  <a:prstClr val="black"/>
                </a:solidFill>
              </a:rPr>
              <a:t>    Αναπληρωτής Καθηγητής Κοινοτικής Νοσηλευτικής</a:t>
            </a:r>
          </a:p>
          <a:p>
            <a:pPr lvl="0" algn="ctr">
              <a:buNone/>
            </a:pPr>
            <a:r>
              <a:rPr lang="el-GR" dirty="0" smtClean="0">
                <a:solidFill>
                  <a:prstClr val="black"/>
                </a:solidFill>
              </a:rPr>
              <a:t>ΠΑ.Δ.Α</a:t>
            </a:r>
            <a:endParaRPr lang="el-GR" dirty="0">
              <a:solidFill>
                <a:prstClr val="black"/>
              </a:solidFill>
            </a:endParaRPr>
          </a:p>
          <a:p>
            <a:pPr lvl="0" algn="just">
              <a:buNone/>
            </a:pPr>
            <a:endParaRPr lang="el-GR" sz="700" dirty="0">
              <a:solidFill>
                <a:prstClr val="black"/>
              </a:solidFill>
            </a:endParaRPr>
          </a:p>
          <a:p>
            <a:pPr lvl="0" algn="ctr">
              <a:buNone/>
            </a:pPr>
            <a:r>
              <a:rPr lang="el-GR" sz="2400" dirty="0">
                <a:solidFill>
                  <a:prstClr val="black"/>
                </a:solidFill>
              </a:rPr>
              <a:t> </a:t>
            </a:r>
            <a:r>
              <a:rPr lang="el-GR" sz="2400" b="1" dirty="0" smtClean="0">
                <a:solidFill>
                  <a:prstClr val="black"/>
                </a:solidFill>
              </a:rPr>
              <a:t>«Κατακλίσεις»</a:t>
            </a:r>
            <a:endParaRPr lang="el-GR" sz="2000" b="1" dirty="0">
              <a:solidFill>
                <a:prstClr val="black"/>
              </a:solidFill>
            </a:endParaRPr>
          </a:p>
          <a:p>
            <a:pPr>
              <a:buNone/>
            </a:pPr>
            <a:endParaRPr lang="el-GR" sz="2000" b="1" dirty="0" smtClean="0"/>
          </a:p>
          <a:p>
            <a:endParaRPr lang="el-GR" dirty="0" smtClean="0"/>
          </a:p>
          <a:p>
            <a:pPr lvl="0" algn="ctr">
              <a:buNone/>
            </a:pPr>
            <a:r>
              <a:rPr lang="el-GR" sz="1600" dirty="0" smtClean="0">
                <a:solidFill>
                  <a:prstClr val="black"/>
                </a:solidFill>
                <a:cs typeface="Times New Roman"/>
              </a:rPr>
              <a:t>Παρακολούθησαν οι καταρτιζόμενοι </a:t>
            </a:r>
          </a:p>
          <a:p>
            <a:pPr lvl="0" algn="ctr">
              <a:buNone/>
            </a:pPr>
            <a:r>
              <a:rPr lang="el-GR" sz="1600" dirty="0" smtClean="0">
                <a:solidFill>
                  <a:prstClr val="black"/>
                </a:solidFill>
                <a:cs typeface="Times New Roman"/>
              </a:rPr>
              <a:t>Β΄ &amp; Δ΄ Εξαμήνου</a:t>
            </a:r>
            <a:endParaRPr lang="el-GR" sz="1600" dirty="0" smtClean="0">
              <a:solidFill>
                <a:prstClr val="black"/>
              </a:solidFill>
            </a:endParaRPr>
          </a:p>
          <a:p>
            <a:pPr algn="just">
              <a:buNone/>
            </a:pPr>
            <a:endParaRPr lang="el-GR" sz="2200" dirty="0"/>
          </a:p>
        </p:txBody>
      </p:sp>
      <p:pic>
        <p:nvPicPr>
          <p:cNvPr id="4098" name="Picture 2" descr="C:\Users\USER\Desktop\ΦΩΤΟ ΔΡΑΣΕΙΣ 2025Α\ΚΑΛΕΜΙΚΕΡΑΚΗΣ\20250509_090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ΦΩΤΟ ΔΡΑΣΕΙΣ 2025Α\ΚΑΛΕΜΙΚΕΡΑΚΗΣ\20250509_0901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933056"/>
            <a:ext cx="4644008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4286248" cy="1500174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l-GR" sz="8000" b="1" dirty="0" smtClean="0">
                <a:solidFill>
                  <a:schemeClr val="bg1"/>
                </a:solidFill>
              </a:rPr>
              <a:t>2025Α</a:t>
            </a:r>
            <a:endParaRPr lang="el-GR" sz="8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500174"/>
            <a:ext cx="4286248" cy="5357826"/>
          </a:xfrm>
          <a:solidFill>
            <a:srgbClr val="00B0F0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sz="2400" b="1" dirty="0" smtClean="0"/>
              <a:t>12/5/25</a:t>
            </a:r>
            <a:r>
              <a:rPr lang="el-GR" sz="4700" b="1" dirty="0" smtClean="0"/>
              <a:t> </a:t>
            </a:r>
          </a:p>
          <a:p>
            <a:endParaRPr lang="el-GR" dirty="0" smtClean="0"/>
          </a:p>
          <a:p>
            <a:endParaRPr lang="el-GR" dirty="0" smtClean="0"/>
          </a:p>
          <a:p>
            <a:pPr algn="ctr">
              <a:buNone/>
            </a:pPr>
            <a:r>
              <a:rPr lang="el-GR" sz="3000" b="1" dirty="0" smtClean="0"/>
              <a:t>ΕΚΠΑΙΔΕΥΤΙΚΗ ΕΠΙΣΚΕΨΗ ΣΤΟ</a:t>
            </a:r>
            <a:endParaRPr lang="el-GR" sz="3000" dirty="0" smtClean="0"/>
          </a:p>
          <a:p>
            <a:pPr algn="ctr">
              <a:buNone/>
            </a:pPr>
            <a:r>
              <a:rPr lang="el-GR" sz="3000" b="1" dirty="0" smtClean="0"/>
              <a:t>ΚΕΝΤΡΟ ΥΓΕΙΑΣ ΑΙΓΙΝΑΣ</a:t>
            </a:r>
          </a:p>
          <a:p>
            <a:pPr algn="ctr">
              <a:buNone/>
            </a:pPr>
            <a:endParaRPr lang="el-GR" sz="2400" b="1" dirty="0" smtClean="0"/>
          </a:p>
          <a:p>
            <a:pPr algn="ctr">
              <a:buNone/>
            </a:pPr>
            <a:endParaRPr lang="el-GR" sz="2400" dirty="0" smtClean="0"/>
          </a:p>
          <a:p>
            <a:pPr algn="ctr">
              <a:buNone/>
            </a:pPr>
            <a:endParaRPr lang="el-GR" sz="2200" dirty="0" smtClean="0"/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 lvl="0" algn="ctr">
              <a:buNone/>
            </a:pPr>
            <a:r>
              <a:rPr lang="el-GR" dirty="0" smtClean="0">
                <a:solidFill>
                  <a:prstClr val="black"/>
                </a:solidFill>
                <a:cs typeface="Times New Roman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cs typeface="Times New Roman"/>
              </a:rPr>
              <a:t>Εκπαιδευτές και καταρτιζόμενοι </a:t>
            </a:r>
          </a:p>
          <a:p>
            <a:pPr lvl="0" algn="ctr">
              <a:buNone/>
            </a:pPr>
            <a:r>
              <a:rPr lang="el-GR" sz="2400" dirty="0" smtClean="0">
                <a:solidFill>
                  <a:prstClr val="black"/>
                </a:solidFill>
                <a:cs typeface="Times New Roman"/>
              </a:rPr>
              <a:t>Β΄ &amp; Δ΄ Εξαμήνου</a:t>
            </a:r>
            <a:endParaRPr lang="el-GR" dirty="0" smtClean="0">
              <a:solidFill>
                <a:prstClr val="black"/>
              </a:solidFill>
            </a:endParaRPr>
          </a:p>
          <a:p>
            <a:endParaRPr lang="el-GR" dirty="0"/>
          </a:p>
        </p:txBody>
      </p:sp>
      <p:pic>
        <p:nvPicPr>
          <p:cNvPr id="9217" name="Picture 1" descr="C:\Users\user\Desktop\ΔΡΑΣΕΙΣ 2024Α\ΨΝΑ ΔΑΦΝΙ\20240613_115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214818"/>
            <a:ext cx="4857752" cy="2643182"/>
          </a:xfrm>
          <a:prstGeom prst="rect">
            <a:avLst/>
          </a:prstGeom>
          <a:noFill/>
        </p:spPr>
      </p:pic>
      <p:pic>
        <p:nvPicPr>
          <p:cNvPr id="5122" name="Picture 2" descr="C:\Users\USER\Desktop\ΦΩΤΟ ΔΡΑΣΕΙΣ 2025Α\ΑΙΓΙΝΑ\10000401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"/>
            <a:ext cx="4857750" cy="126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ΦΩΤΟ ΔΡΑΣΕΙΣ 2025Α\ΑΙΓΙΝΑ\10000400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1196752"/>
            <a:ext cx="4857752" cy="283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ΦΩΤΟ ΔΡΑΣΕΙΣ 2025Α\ΑΙΓΙΝΑ\10000401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3356992"/>
            <a:ext cx="4857752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4283968" cy="1340768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l-GR" sz="8000" b="1" dirty="0" smtClean="0">
                <a:solidFill>
                  <a:schemeClr val="bg1"/>
                </a:solidFill>
              </a:rPr>
              <a:t>2025Α</a:t>
            </a:r>
            <a:endParaRPr lang="el-GR" sz="80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283968" cy="5517232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 smtClean="0"/>
              <a:t>14-17/5/25</a:t>
            </a:r>
            <a:r>
              <a:rPr lang="en-US" sz="4000" b="1" dirty="0" smtClean="0"/>
              <a:t>     </a:t>
            </a:r>
            <a:endParaRPr lang="en-US" sz="1800" dirty="0" smtClean="0"/>
          </a:p>
          <a:p>
            <a:pPr marL="0" indent="0"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l-GR" sz="2400" b="1" dirty="0" smtClean="0"/>
              <a:t>    18</a:t>
            </a:r>
            <a:r>
              <a:rPr lang="el-GR" sz="2400" b="1" baseline="30000" dirty="0" smtClean="0"/>
              <a:t>Ο</a:t>
            </a:r>
            <a:r>
              <a:rPr lang="el-GR" sz="2400" b="1" dirty="0" smtClean="0"/>
              <a:t> ΠΑΝΕΛΛΗΝΙΟ ΕΠΙΣΤΗΜΟΝΙΚΟ &amp; ΕΠΑΓΓΕΛΜΑΤΙΚΟ ΝΟΣΗΛΕΥΤΙΚΟ  ΣΥΝΕΔΡΙΟ</a:t>
            </a:r>
            <a:r>
              <a:rPr lang="el-GR" sz="2400" dirty="0"/>
              <a:t> </a:t>
            </a:r>
            <a:r>
              <a:rPr lang="el-GR" sz="2400" b="1" dirty="0" smtClean="0"/>
              <a:t>Ε.Ν.Ε </a:t>
            </a:r>
          </a:p>
          <a:p>
            <a:pPr algn="ctr">
              <a:buNone/>
            </a:pPr>
            <a:r>
              <a:rPr lang="el-GR" sz="2400" b="1" dirty="0"/>
              <a:t> </a:t>
            </a:r>
            <a:r>
              <a:rPr lang="el-GR" sz="2400" b="1" dirty="0" smtClean="0"/>
              <a:t>     ΡΟΔΟΣ</a:t>
            </a:r>
          </a:p>
          <a:p>
            <a:pPr algn="ctr">
              <a:buNone/>
            </a:pPr>
            <a:endParaRPr lang="el-GR" sz="1400" b="1" dirty="0" smtClean="0"/>
          </a:p>
          <a:p>
            <a:pPr algn="ctr">
              <a:buNone/>
            </a:pPr>
            <a:r>
              <a:rPr lang="el-GR" sz="1400" dirty="0" smtClean="0"/>
              <a:t>Παρακολούθηση </a:t>
            </a:r>
            <a:r>
              <a:rPr lang="en-US" sz="1400" dirty="0" smtClean="0"/>
              <a:t>WEB </a:t>
            </a:r>
            <a:r>
              <a:rPr lang="el-GR" sz="1400" dirty="0" smtClean="0"/>
              <a:t>εκπαιδευτών &amp; καταρτιζομένων Β΄ &amp; Δ΄ εξαμήνου</a:t>
            </a:r>
          </a:p>
          <a:p>
            <a:pPr algn="ctr">
              <a:buNone/>
            </a:pPr>
            <a:r>
              <a:rPr lang="el-GR" sz="1400" dirty="0" smtClean="0"/>
              <a:t>&amp;</a:t>
            </a:r>
          </a:p>
          <a:p>
            <a:pPr algn="ctr">
              <a:buNone/>
            </a:pPr>
            <a:r>
              <a:rPr lang="el-GR" sz="1400" dirty="0" smtClean="0"/>
              <a:t>Δια ζώσης 3 καταρτιζόμενες  Δ΄εξαμήνου</a:t>
            </a:r>
          </a:p>
          <a:p>
            <a:pPr algn="ctr">
              <a:buNone/>
            </a:pPr>
            <a:r>
              <a:rPr lang="el-GR" sz="1400" dirty="0" smtClean="0"/>
              <a:t>Δέδε Δήμητρα</a:t>
            </a:r>
          </a:p>
          <a:p>
            <a:pPr algn="ctr">
              <a:buNone/>
            </a:pPr>
            <a:r>
              <a:rPr lang="el-GR" sz="1400" dirty="0" smtClean="0"/>
              <a:t>Περιβολάρη Γιαννούλα</a:t>
            </a:r>
          </a:p>
          <a:p>
            <a:pPr algn="ctr">
              <a:buNone/>
            </a:pPr>
            <a:r>
              <a:rPr lang="el-GR" sz="1400" dirty="0" smtClean="0"/>
              <a:t>Βάκο Κριστιάνα</a:t>
            </a:r>
          </a:p>
          <a:p>
            <a:pPr algn="ctr">
              <a:buNone/>
            </a:pPr>
            <a:endParaRPr lang="el-GR" sz="1400" b="1" dirty="0" smtClean="0"/>
          </a:p>
          <a:p>
            <a:pPr algn="ctr">
              <a:buNone/>
            </a:pPr>
            <a:endParaRPr lang="el-GR" sz="1400" b="1" dirty="0" smtClean="0"/>
          </a:p>
          <a:p>
            <a:pPr algn="ctr">
              <a:buNone/>
            </a:pPr>
            <a:endParaRPr lang="el-GR" sz="1400" b="1" dirty="0" smtClean="0"/>
          </a:p>
          <a:p>
            <a:pPr algn="ctr">
              <a:buNone/>
            </a:pPr>
            <a:endParaRPr lang="el-GR" sz="1400" b="1" dirty="0" smtClean="0"/>
          </a:p>
          <a:p>
            <a:pPr algn="ctr">
              <a:buNone/>
            </a:pPr>
            <a:endParaRPr lang="el-GR" sz="1400" dirty="0" smtClean="0"/>
          </a:p>
        </p:txBody>
      </p:sp>
      <p:pic>
        <p:nvPicPr>
          <p:cNvPr id="6146" name="Picture 2" descr="C:\Users\USER\Desktop\ΦΩΤΟ ΔΡΑΣΕΙΣ 2025Α\ΣΥΝΕΔΡΙΟ ΕΝΕ ΡΟΔΟΣ\IMG-9564b92315383bb109221e83f4c91ee4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8600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68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4643438" cy="1417638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l-GR" sz="8000" b="1" dirty="0" smtClean="0">
                <a:solidFill>
                  <a:schemeClr val="bg1"/>
                </a:solidFill>
              </a:rPr>
              <a:t>2025Α</a:t>
            </a:r>
            <a:endParaRPr lang="el-GR" sz="8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644008" cy="5517232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/>
              <a:t>22/5/25</a:t>
            </a:r>
          </a:p>
          <a:p>
            <a:pPr marL="0" indent="0">
              <a:buNone/>
            </a:pPr>
            <a:endParaRPr lang="el-GR" sz="2400" dirty="0"/>
          </a:p>
          <a:p>
            <a:pPr marL="0" indent="0" algn="ctr">
              <a:buNone/>
            </a:pPr>
            <a:r>
              <a:rPr lang="el-GR" sz="3200" b="1" dirty="0" smtClean="0"/>
              <a:t>Μουσείο Κέρινων Προπλασμάτων </a:t>
            </a:r>
          </a:p>
          <a:p>
            <a:pPr marL="0" indent="0" algn="ctr">
              <a:buNone/>
            </a:pPr>
            <a:r>
              <a:rPr lang="el-GR" sz="3200" b="1" dirty="0" smtClean="0"/>
              <a:t>ΓΝΑ «Ανδρέας Συγγρός»</a:t>
            </a:r>
          </a:p>
          <a:p>
            <a:pPr marL="0" indent="0" algn="ctr">
              <a:buNone/>
            </a:pPr>
            <a:endParaRPr lang="el-GR" sz="3200" b="1" dirty="0"/>
          </a:p>
          <a:p>
            <a:pPr marL="0" indent="0" algn="ctr">
              <a:buNone/>
            </a:pPr>
            <a:endParaRPr lang="el-GR" sz="3200" b="1" dirty="0" smtClean="0"/>
          </a:p>
          <a:p>
            <a:pPr lvl="0" algn="ctr">
              <a:buNone/>
            </a:pPr>
            <a:endParaRPr lang="el-GR" sz="2200" dirty="0" smtClean="0">
              <a:solidFill>
                <a:prstClr val="black"/>
              </a:solidFill>
              <a:cs typeface="Times New Roman"/>
            </a:endParaRPr>
          </a:p>
          <a:p>
            <a:pPr lvl="0" algn="ctr">
              <a:buNone/>
            </a:pPr>
            <a:endParaRPr lang="el-GR" sz="2200" dirty="0">
              <a:solidFill>
                <a:prstClr val="black"/>
              </a:solidFill>
              <a:cs typeface="Times New Roman"/>
            </a:endParaRPr>
          </a:p>
          <a:p>
            <a:pPr lvl="0" algn="ctr">
              <a:buNone/>
            </a:pPr>
            <a:r>
              <a:rPr lang="el-GR" sz="2200" dirty="0" smtClean="0">
                <a:solidFill>
                  <a:prstClr val="black"/>
                </a:solidFill>
                <a:cs typeface="Times New Roman"/>
              </a:rPr>
              <a:t>Εκπαιδευτές </a:t>
            </a:r>
            <a:r>
              <a:rPr lang="el-GR" sz="2200" dirty="0">
                <a:solidFill>
                  <a:prstClr val="black"/>
                </a:solidFill>
                <a:cs typeface="Times New Roman"/>
              </a:rPr>
              <a:t>και καταρτιζόμενοι </a:t>
            </a:r>
          </a:p>
          <a:p>
            <a:pPr lvl="0" algn="ctr">
              <a:buNone/>
            </a:pPr>
            <a:r>
              <a:rPr lang="el-GR" sz="2200" dirty="0">
                <a:solidFill>
                  <a:prstClr val="black"/>
                </a:solidFill>
                <a:cs typeface="Times New Roman"/>
              </a:rPr>
              <a:t>Β΄ &amp; Δ΄ Εξαμήνου</a:t>
            </a:r>
            <a:endParaRPr lang="el-GR" sz="260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l-GR" sz="3200" b="1" dirty="0"/>
          </a:p>
          <a:p>
            <a:pPr marL="0" indent="0" algn="ctr">
              <a:buNone/>
            </a:pPr>
            <a:endParaRPr lang="el-G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4214818"/>
            <a:ext cx="2143108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 descr="C:\Users\USER\Desktop\ΦΩΤΟ ΔΡΑΣΕΙΣ 2025Α\ΜΟΥΣΕΙΟ ΚΕΡΙΝΩΝ ΣΥΓΓΡΟΣ\10000418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1417638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l-GR" sz="8000" b="1" dirty="0" smtClean="0">
                <a:solidFill>
                  <a:schemeClr val="bg1"/>
                </a:solidFill>
              </a:rPr>
              <a:t>2025Α</a:t>
            </a:r>
            <a:endParaRPr lang="el-GR" sz="8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0" y="1428736"/>
            <a:ext cx="4572000" cy="5429264"/>
          </a:xfrm>
          <a:solidFill>
            <a:srgbClr val="00B0F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l-GR" sz="2000" b="1" dirty="0" smtClean="0"/>
              <a:t>30/5/25</a:t>
            </a:r>
          </a:p>
          <a:p>
            <a:pPr algn="ctr">
              <a:buNone/>
            </a:pPr>
            <a:r>
              <a:rPr lang="el-GR" dirty="0" smtClean="0"/>
              <a:t>    </a:t>
            </a:r>
          </a:p>
          <a:p>
            <a:pPr algn="ctr">
              <a:buNone/>
            </a:pPr>
            <a:r>
              <a:rPr lang="el-GR" dirty="0" smtClean="0"/>
              <a:t> </a:t>
            </a:r>
            <a:r>
              <a:rPr lang="el-GR" b="1" dirty="0" smtClean="0"/>
              <a:t>«Όραμα Ελπίδας» </a:t>
            </a:r>
          </a:p>
          <a:p>
            <a:pPr algn="ctr">
              <a:buNone/>
            </a:pPr>
            <a:r>
              <a:rPr lang="el-GR" dirty="0" smtClean="0"/>
              <a:t>για τη δωρεά Μυελού </a:t>
            </a:r>
          </a:p>
          <a:p>
            <a:pPr algn="ctr">
              <a:buNone/>
            </a:pPr>
            <a:r>
              <a:rPr lang="el-GR" dirty="0" smtClean="0"/>
              <a:t>των οστών </a:t>
            </a:r>
          </a:p>
          <a:p>
            <a:pPr algn="ctr">
              <a:buNone/>
            </a:pPr>
            <a:r>
              <a:rPr lang="el-GR" dirty="0" smtClean="0"/>
              <a:t>με εθελοντική δωρεά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 algn="ctr">
              <a:buNone/>
            </a:pPr>
            <a:r>
              <a:rPr lang="el-GR" sz="2000" dirty="0" smtClean="0"/>
              <a:t>Εκπαιδευτές &amp; καταρτιζόμενοι </a:t>
            </a:r>
          </a:p>
          <a:p>
            <a:pPr algn="ctr">
              <a:buNone/>
            </a:pPr>
            <a:r>
              <a:rPr lang="el-GR" sz="2000" dirty="0" smtClean="0"/>
              <a:t>Β΄ &amp; Δ΄ Εξάμηνο</a:t>
            </a:r>
          </a:p>
          <a:p>
            <a:endParaRPr lang="el-GR" dirty="0"/>
          </a:p>
        </p:txBody>
      </p:sp>
      <p:pic>
        <p:nvPicPr>
          <p:cNvPr id="8194" name="Picture 2" descr="C:\Users\USER\Desktop\ΦΩΤΟ ΔΡΑΣΕΙΣ 2025Α\ΔΩΡΕΑ ΜΥΕΛΟΥ ΤΩΝ ΟΣΤΩΝ ΟΡΑΜΑ ΕΛΠΙΔΑΣ\10000426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736304" cy="467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ΦΩΤΟ ΔΡΑΣΕΙΣ 2025Α\ΔΩΡΕΑ ΜΥΕΛΟΥ ΤΩΝ ΟΣΤΩΝ ΟΡΑΜΑ ΕΛΠΙΔΑΣ\10000426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75448"/>
            <a:ext cx="2717686" cy="21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ΦΩΤΟ ΔΡΑΣΕΙΣ 2025Α\ΔΩΡΕΑ ΜΥΕΛΟΥ ΤΩΝ ΟΣΤΩΝ ΟΡΑΜΑ ΕΛΠΙΔΑΣ\10000426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45193" y="4361525"/>
            <a:ext cx="3140968" cy="185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ΦΩΤΟ ΔΡΑΣΕΙΣ 2025Α\ΔΩΡΕΑ ΜΥΕΛΟΥ ΤΩΝ ΟΣΤΩΝ ΟΡΑΜΑ ΕΛΠΙΔΑΣ\10000426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57161" y="932526"/>
            <a:ext cx="3717031" cy="185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277</Words>
  <Application>Microsoft Office PowerPoint</Application>
  <PresentationFormat>Προβολή στην οθόνη (4:3)</PresentationFormat>
  <Paragraphs>169</Paragraphs>
  <Slides>11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    Καινοτομία-Εξωστρέφεια </vt:lpstr>
      <vt:lpstr>2025Α</vt:lpstr>
      <vt:lpstr>2025Α</vt:lpstr>
      <vt:lpstr>2025Α</vt:lpstr>
      <vt:lpstr>2025Α</vt:lpstr>
      <vt:lpstr>2025Α</vt:lpstr>
      <vt:lpstr>2025Α</vt:lpstr>
      <vt:lpstr>2025Α</vt:lpstr>
      <vt:lpstr>2025Α</vt:lpstr>
      <vt:lpstr>2025Α</vt:lpstr>
      <vt:lpstr>2025Α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Hewlett-Packard Company</dc:creator>
  <cp:lastModifiedBy>Hewlett-Packard Company</cp:lastModifiedBy>
  <cp:revision>199</cp:revision>
  <dcterms:created xsi:type="dcterms:W3CDTF">2023-10-17T08:36:22Z</dcterms:created>
  <dcterms:modified xsi:type="dcterms:W3CDTF">2025-07-21T19:43:01Z</dcterms:modified>
</cp:coreProperties>
</file>