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1405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077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71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356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983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952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561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084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606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93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828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C39B6-A1F6-423B-BFDD-0A574295DED6}" type="datetimeFigureOut">
              <a:rPr lang="el-GR" smtClean="0"/>
              <a:t>1/7/2026</a:t>
            </a:fld>
            <a:endParaRPr lang="el-GR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D85F-252C-46C5-9988-463C1880D04B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900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Τίτλος"/>
          <p:cNvSpPr>
            <a:spLocks noGrp="1"/>
          </p:cNvSpPr>
          <p:nvPr>
            <p:ph type="title"/>
          </p:nvPr>
        </p:nvSpPr>
        <p:spPr>
          <a:xfrm>
            <a:off x="0" y="4143380"/>
            <a:ext cx="9144000" cy="178595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2400" dirty="0" smtClean="0">
                <a:solidFill>
                  <a:schemeClr val="tx2"/>
                </a:solidFill>
              </a:rPr>
              <a:t/>
            </a:r>
            <a:br>
              <a:rPr lang="el-GR" sz="2400" dirty="0" smtClean="0">
                <a:solidFill>
                  <a:schemeClr val="tx2"/>
                </a:solidFill>
              </a:rPr>
            </a:br>
            <a:r>
              <a:rPr lang="el-GR" sz="2400" dirty="0" smtClean="0">
                <a:solidFill>
                  <a:schemeClr val="tx2"/>
                </a:solidFill>
              </a:rPr>
              <a:t/>
            </a:r>
            <a:br>
              <a:rPr lang="el-GR" sz="2400" dirty="0" smtClean="0">
                <a:solidFill>
                  <a:schemeClr val="tx2"/>
                </a:solidFill>
              </a:rPr>
            </a:br>
            <a:r>
              <a:rPr lang="el-GR" sz="2400" dirty="0" smtClean="0">
                <a:solidFill>
                  <a:schemeClr val="tx2"/>
                </a:solidFill>
              </a:rPr>
              <a:t/>
            </a:r>
            <a:br>
              <a:rPr lang="el-GR" sz="2400" dirty="0" smtClean="0">
                <a:solidFill>
                  <a:schemeClr val="tx2"/>
                </a:solidFill>
              </a:rPr>
            </a:br>
            <a:r>
              <a:rPr lang="el-GR" sz="2400" dirty="0" smtClean="0">
                <a:solidFill>
                  <a:schemeClr val="tx2"/>
                </a:solidFill>
              </a:rPr>
              <a:t/>
            </a:r>
            <a:br>
              <a:rPr lang="el-GR" sz="2400" dirty="0" smtClean="0">
                <a:solidFill>
                  <a:schemeClr val="tx2"/>
                </a:solidFill>
              </a:rPr>
            </a:br>
            <a:r>
              <a:rPr lang="el-GR" sz="3200" dirty="0" smtClean="0">
                <a:solidFill>
                  <a:schemeClr val="bg1"/>
                </a:solidFill>
              </a:rPr>
              <a:t>Καινοτομία-Εξωστρέφεια</a:t>
            </a:r>
            <a:br>
              <a:rPr lang="el-GR" sz="3200" dirty="0" smtClean="0">
                <a:solidFill>
                  <a:schemeClr val="bg1"/>
                </a:solidFill>
              </a:rPr>
            </a:br>
            <a:endParaRPr lang="el-GR" sz="2400" dirty="0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715016"/>
            <a:ext cx="9144000" cy="1142984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l-GR" sz="6600" b="1" dirty="0" smtClean="0">
                <a:solidFill>
                  <a:schemeClr val="bg1"/>
                </a:solidFill>
              </a:rPr>
              <a:t>2025Β-2026Α</a:t>
            </a:r>
            <a:endParaRPr lang="el-GR" sz="66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https://media.istockphoto.com/id/665394574/photo/plan-creative-class-library-student-teacher-ideas-concept.jpg?b=1&amp;s=170667a&amp;w=0&amp;k=20&amp;c=-jx-T1FA-tbYUnq1PEJ3PH38or87Hu0a-vHeiM5u2GY=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1262" b="11262"/>
          <a:stretch>
            <a:fillRect/>
          </a:stretch>
        </p:blipFill>
        <p:spPr bwMode="auto">
          <a:xfrm>
            <a:off x="2714580" y="0"/>
            <a:ext cx="6429420" cy="4143380"/>
          </a:xfrm>
          <a:prstGeom prst="rect">
            <a:avLst/>
          </a:prstGeom>
          <a:noFill/>
        </p:spPr>
      </p:pic>
      <p:pic>
        <p:nvPicPr>
          <p:cNvPr id="15" name="Picture 2" descr="https://media.istockphoto.com/id/665394574/photo/plan-creative-class-library-student-teacher-ideas-concept.jpg?b=1&amp;s=170667a&amp;w=0&amp;k=20&amp;c=-jx-T1FA-tbYUnq1PEJ3PH38or87Hu0a-vHeiM5u2GY="/>
          <p:cNvPicPr>
            <a:picLocks noChangeAspect="1" noChangeArrowheads="1"/>
          </p:cNvPicPr>
          <p:nvPr/>
        </p:nvPicPr>
        <p:blipFill>
          <a:blip r:embed="rId2"/>
          <a:srcRect l="5499" r="5499"/>
          <a:stretch>
            <a:fillRect/>
          </a:stretch>
        </p:blipFill>
        <p:spPr bwMode="auto">
          <a:xfrm rot="21060183">
            <a:off x="460379" y="559296"/>
            <a:ext cx="5608320" cy="3588626"/>
          </a:xfrm>
          <a:prstGeom prst="rect">
            <a:avLst/>
          </a:prstGeom>
          <a:noFill/>
        </p:spPr>
      </p:pic>
      <p:pic>
        <p:nvPicPr>
          <p:cNvPr id="16" name="Picture 2" descr="https://media.istockphoto.com/id/665394574/photo/plan-creative-class-library-student-teacher-ideas-concept.jpg?b=1&amp;s=170667a&amp;w=0&amp;k=20&amp;c=-jx-T1FA-tbYUnq1PEJ3PH38or87Hu0a-vHeiM5u2GY="/>
          <p:cNvPicPr>
            <a:picLocks noChangeAspect="1" noChangeArrowheads="1"/>
          </p:cNvPicPr>
          <p:nvPr/>
        </p:nvPicPr>
        <p:blipFill>
          <a:blip r:embed="rId2"/>
          <a:srcRect l="5499" r="5499"/>
          <a:stretch>
            <a:fillRect/>
          </a:stretch>
        </p:blipFill>
        <p:spPr bwMode="auto">
          <a:xfrm>
            <a:off x="0" y="0"/>
            <a:ext cx="5608320" cy="4136198"/>
          </a:xfrm>
          <a:prstGeom prst="rect">
            <a:avLst/>
          </a:prstGeom>
          <a:noFill/>
        </p:spPr>
      </p:pic>
      <p:pic>
        <p:nvPicPr>
          <p:cNvPr id="17" name="Picture 2" descr="https://media.istockphoto.com/id/665394574/photo/plan-creative-class-library-student-teacher-ideas-concept.jpg?b=1&amp;s=170667a&amp;w=0&amp;k=20&amp;c=-jx-T1FA-tbYUnq1PEJ3PH38or87Hu0a-vHeiM5u2GY="/>
          <p:cNvPicPr>
            <a:picLocks noChangeAspect="1" noChangeArrowheads="1"/>
          </p:cNvPicPr>
          <p:nvPr/>
        </p:nvPicPr>
        <p:blipFill>
          <a:blip r:embed="rId2"/>
          <a:srcRect l="5499" r="5499"/>
          <a:stretch>
            <a:fillRect/>
          </a:stretch>
        </p:blipFill>
        <p:spPr bwMode="auto">
          <a:xfrm rot="409612">
            <a:off x="2715739" y="676459"/>
            <a:ext cx="5608320" cy="3959343"/>
          </a:xfrm>
          <a:prstGeom prst="rect">
            <a:avLst/>
          </a:prstGeom>
          <a:noFill/>
        </p:spPr>
      </p:pic>
      <p:pic>
        <p:nvPicPr>
          <p:cNvPr id="18" name="Picture 2" descr="https://media.istockphoto.com/id/665394574/photo/plan-creative-class-library-student-teacher-ideas-concept.jpg?b=1&amp;s=170667a&amp;w=0&amp;k=20&amp;c=-jx-T1FA-tbYUnq1PEJ3PH38or87Hu0a-vHeiM5u2GY="/>
          <p:cNvPicPr>
            <a:picLocks noChangeAspect="1" noChangeArrowheads="1"/>
          </p:cNvPicPr>
          <p:nvPr/>
        </p:nvPicPr>
        <p:blipFill>
          <a:blip r:embed="rId2"/>
          <a:srcRect l="5499" r="5499"/>
          <a:stretch>
            <a:fillRect/>
          </a:stretch>
        </p:blipFill>
        <p:spPr bwMode="auto">
          <a:xfrm rot="20956161">
            <a:off x="1142276" y="847903"/>
            <a:ext cx="5608320" cy="3588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3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7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707904" cy="5422900"/>
          </a:xfrm>
          <a:solidFill>
            <a:srgbClr val="00B0F0"/>
          </a:solidFill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19/1/26</a:t>
            </a:r>
            <a:endParaRPr lang="el-GR" sz="2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dirty="0" smtClean="0">
                <a:solidFill>
                  <a:prstClr val="black"/>
                </a:solidFill>
                <a:ea typeface="Calibri"/>
                <a:cs typeface="Times New Roman"/>
              </a:rPr>
              <a:t>5ωρο σεμινάριο  </a:t>
            </a:r>
            <a:r>
              <a:rPr lang="el-GR" sz="3200" dirty="0">
                <a:solidFill>
                  <a:prstClr val="black"/>
                </a:solidFill>
                <a:ea typeface="Calibri"/>
                <a:cs typeface="Times New Roman"/>
              </a:rPr>
              <a:t>Ανανηπτών: </a:t>
            </a:r>
            <a:endParaRPr lang="el-GR" sz="32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«</a:t>
            </a:r>
            <a:r>
              <a:rPr lang="el-GR" sz="3200" b="1" dirty="0">
                <a:solidFill>
                  <a:prstClr val="black"/>
                </a:solidFill>
                <a:ea typeface="Calibri"/>
                <a:cs typeface="Times New Roman"/>
              </a:rPr>
              <a:t>Βασικής υποστήριξης της ζωής και αυτόματου εξωτερικού απινιδιστή</a:t>
            </a: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ΕΕΚΑΑ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Τζανής Πολυκανδριώτης</a:t>
            </a:r>
            <a:endParaRPr lang="el-GR" sz="3200" b="1" dirty="0">
              <a:solidFill>
                <a:prstClr val="black"/>
              </a:solidFill>
            </a:endParaRPr>
          </a:p>
          <a:p>
            <a:pPr algn="ctr"/>
            <a:endParaRPr lang="el-GR" sz="2300" dirty="0">
              <a:cs typeface="Times New Roman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707904" y="0"/>
            <a:ext cx="5436096" cy="6858000"/>
          </a:xfrm>
        </p:spPr>
        <p:txBody>
          <a:bodyPr/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6148" name="Picture 4" descr="C:\Users\USER\Desktop\20260119_113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09120"/>
            <a:ext cx="5508104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798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563888" cy="542290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26/2/2026</a:t>
            </a:r>
            <a:endParaRPr lang="el-GR" sz="2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/>
            <a:r>
              <a:rPr lang="el-GR" sz="3200" b="1" dirty="0">
                <a:ea typeface="Calibri"/>
                <a:cs typeface="Times New Roman"/>
              </a:rPr>
              <a:t>Εκπαιδευτική επίσκεψη στη Σ.Α.Ε.Κ. </a:t>
            </a:r>
            <a:endParaRPr lang="el-GR" sz="3200" b="1" dirty="0" smtClean="0">
              <a:ea typeface="Calibri"/>
              <a:cs typeface="Times New Roman"/>
            </a:endParaRPr>
          </a:p>
          <a:p>
            <a:pPr algn="ctr"/>
            <a:r>
              <a:rPr lang="el-GR" sz="3200" b="1" dirty="0" smtClean="0">
                <a:ea typeface="Calibri"/>
                <a:cs typeface="Times New Roman"/>
              </a:rPr>
              <a:t>ΨΝΑ </a:t>
            </a:r>
            <a:r>
              <a:rPr lang="el-GR" sz="3200" b="1" dirty="0">
                <a:ea typeface="Calibri"/>
                <a:cs typeface="Times New Roman"/>
              </a:rPr>
              <a:t>Δρομοκαϊτείου</a:t>
            </a:r>
            <a:r>
              <a:rPr lang="el-GR" sz="3200" dirty="0">
                <a:ea typeface="Calibri"/>
                <a:cs typeface="Times New Roman"/>
              </a:rPr>
              <a:t> </a:t>
            </a:r>
            <a:r>
              <a:rPr lang="el-GR" sz="3200" b="1" dirty="0">
                <a:ea typeface="Calibri"/>
                <a:cs typeface="Times New Roman"/>
              </a:rPr>
              <a:t>«Γεμέλειος» </a:t>
            </a:r>
            <a:endParaRPr lang="el-GR" sz="3200" b="1" dirty="0" smtClean="0">
              <a:ea typeface="Calibri"/>
              <a:cs typeface="Times New Roman"/>
            </a:endParaRPr>
          </a:p>
          <a:p>
            <a:pPr algn="ctr"/>
            <a:r>
              <a:rPr lang="el-GR" sz="3200" dirty="0" smtClean="0">
                <a:ea typeface="Calibri"/>
                <a:cs typeface="Times New Roman"/>
              </a:rPr>
              <a:t>και </a:t>
            </a:r>
            <a:r>
              <a:rPr lang="el-GR" sz="3200" dirty="0">
                <a:ea typeface="Calibri"/>
                <a:cs typeface="Times New Roman"/>
              </a:rPr>
              <a:t>στο </a:t>
            </a:r>
            <a:endParaRPr lang="el-GR" sz="3200" dirty="0" smtClean="0">
              <a:ea typeface="Calibri"/>
              <a:cs typeface="Times New Roman"/>
            </a:endParaRPr>
          </a:p>
          <a:p>
            <a:pPr algn="ctr"/>
            <a:r>
              <a:rPr lang="el-GR" sz="3200" b="1" dirty="0" smtClean="0">
                <a:ea typeface="Calibri"/>
                <a:cs typeface="Times New Roman"/>
              </a:rPr>
              <a:t>Μουσείο </a:t>
            </a:r>
          </a:p>
          <a:p>
            <a:pPr algn="ctr"/>
            <a:r>
              <a:rPr lang="el-GR" sz="3200" b="1" dirty="0" smtClean="0">
                <a:ea typeface="Calibri"/>
                <a:cs typeface="Times New Roman"/>
              </a:rPr>
              <a:t>ΨΝΑ Δρομοκαΐτειο </a:t>
            </a:r>
            <a:endParaRPr lang="el-GR" sz="2800" b="1" dirty="0">
              <a:cs typeface="Times New Roman"/>
            </a:endParaRPr>
          </a:p>
        </p:txBody>
      </p:sp>
      <p:pic>
        <p:nvPicPr>
          <p:cNvPr id="3074" name="Picture 2" descr="C:\Users\USER\AppData\Local\Microsoft\Windows\INetCache\Content.Outlook\J9ETFU2X\FB_IMG_1782895140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AppData\Local\Microsoft\Windows\INetCache\Content.Outlook\J9ETFU2X\FB_IMG_1782895149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558011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30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5004048" cy="542290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13/3/26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l-GR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4400" b="1" dirty="0" smtClean="0">
                <a:ea typeface="Calibri"/>
                <a:cs typeface="Times New Roman"/>
              </a:rPr>
              <a:t>1</a:t>
            </a:r>
            <a:r>
              <a:rPr lang="el-GR" sz="4400" b="1" baseline="30000" dirty="0" smtClean="0">
                <a:ea typeface="Calibri"/>
                <a:cs typeface="Times New Roman"/>
              </a:rPr>
              <a:t>ο</a:t>
            </a:r>
            <a:r>
              <a:rPr lang="el-GR" sz="4400" b="1" dirty="0" smtClean="0">
                <a:ea typeface="Calibri"/>
                <a:cs typeface="Times New Roman"/>
              </a:rPr>
              <a:t> </a:t>
            </a:r>
            <a:r>
              <a:rPr lang="el-GR" sz="4400" b="1" dirty="0">
                <a:ea typeface="Calibri"/>
                <a:cs typeface="Times New Roman"/>
              </a:rPr>
              <a:t>Διεθνές Συνέδριο </a:t>
            </a:r>
            <a:r>
              <a:rPr lang="el-GR" sz="4400" b="1" dirty="0" smtClean="0">
                <a:ea typeface="Calibri"/>
                <a:cs typeface="Times New Roman"/>
              </a:rPr>
              <a:t>Καρδιοχειρουργικής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4400" b="1" dirty="0" smtClean="0">
                <a:ea typeface="Calibri"/>
                <a:cs typeface="Times New Roman"/>
              </a:rPr>
              <a:t> </a:t>
            </a:r>
            <a:r>
              <a:rPr lang="el-GR" sz="4400" b="1" dirty="0">
                <a:ea typeface="Calibri"/>
                <a:cs typeface="Times New Roman"/>
              </a:rPr>
              <a:t>ΩΚΚ </a:t>
            </a:r>
            <a:endParaRPr lang="el-GR" sz="4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7170" name="Picture 2" descr="C:\Users\USER\Desktop\FB_IMG_1782805007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413995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FB_IMG_1782805018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5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92392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923928" cy="5422900"/>
          </a:xfrm>
          <a:solidFill>
            <a:srgbClr val="00B0F0"/>
          </a:solidFill>
        </p:spPr>
        <p:txBody>
          <a:bodyPr>
            <a:normAutofit fontScale="700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600" b="1" dirty="0">
                <a:solidFill>
                  <a:prstClr val="black"/>
                </a:solidFill>
                <a:ea typeface="Calibri"/>
                <a:cs typeface="Times New Roman"/>
              </a:rPr>
              <a:t>18/3/26</a:t>
            </a:r>
            <a:endParaRPr lang="el-GR" sz="3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4400" b="1" dirty="0">
                <a:solidFill>
                  <a:prstClr val="black"/>
                </a:solidFill>
                <a:ea typeface="Calibri"/>
                <a:cs typeface="Times New Roman"/>
              </a:rPr>
              <a:t>«</a:t>
            </a:r>
            <a:r>
              <a:rPr lang="el-GR" sz="4400" b="1" dirty="0" smtClean="0">
                <a:solidFill>
                  <a:prstClr val="black"/>
                </a:solidFill>
                <a:ea typeface="Calibri"/>
                <a:cs typeface="Times New Roman"/>
              </a:rPr>
              <a:t>Αποστείρωση-   Απολύμανση</a:t>
            </a:r>
            <a:r>
              <a:rPr lang="el-GR" sz="4400" b="1" dirty="0">
                <a:solidFill>
                  <a:prstClr val="black"/>
                </a:solidFill>
                <a:ea typeface="Calibri"/>
                <a:cs typeface="Times New Roman"/>
              </a:rPr>
              <a:t>»</a:t>
            </a:r>
            <a:endParaRPr lang="en-US" sz="44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4400" b="1" dirty="0" smtClean="0">
                <a:solidFill>
                  <a:prstClr val="black"/>
                </a:solidFill>
                <a:ea typeface="Calibri"/>
                <a:cs typeface="Times New Roman"/>
              </a:rPr>
              <a:t>Λατανιώτη </a:t>
            </a:r>
            <a:r>
              <a:rPr lang="el-GR" sz="4400" b="1" dirty="0" smtClean="0">
                <a:ea typeface="Calibri"/>
                <a:cs typeface="Times New Roman"/>
              </a:rPr>
              <a:t>Όλγα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800" dirty="0" smtClean="0">
                <a:ea typeface="Calibri"/>
                <a:cs typeface="Times New Roman"/>
              </a:rPr>
              <a:t>RN, MSC</a:t>
            </a:r>
            <a:endParaRPr lang="el-GR" sz="3800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800" dirty="0" smtClean="0">
                <a:ea typeface="Calibri"/>
                <a:cs typeface="Times New Roman"/>
              </a:rPr>
              <a:t>Προϊσταμένη </a:t>
            </a:r>
            <a:r>
              <a:rPr lang="el-GR" sz="3800" dirty="0">
                <a:ea typeface="Calibri"/>
                <a:cs typeface="Times New Roman"/>
              </a:rPr>
              <a:t>Α</a:t>
            </a:r>
            <a:r>
              <a:rPr lang="el-GR" sz="3800" dirty="0" smtClean="0">
                <a:ea typeface="Calibri"/>
                <a:cs typeface="Times New Roman"/>
              </a:rPr>
              <a:t>ποστείρωσης</a:t>
            </a:r>
            <a:endParaRPr lang="en-US" sz="3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800" dirty="0">
                <a:solidFill>
                  <a:prstClr val="black"/>
                </a:solidFill>
                <a:ea typeface="Calibri"/>
                <a:cs typeface="Times New Roman"/>
              </a:rPr>
              <a:t>ΓΝΠ «ΤΖΑΝΕΙΟ</a:t>
            </a:r>
            <a:r>
              <a:rPr lang="el-GR" sz="3800" dirty="0" smtClean="0">
                <a:solidFill>
                  <a:prstClr val="black"/>
                </a:solidFill>
                <a:ea typeface="Calibri"/>
                <a:cs typeface="Times New Roman"/>
              </a:rPr>
              <a:t>»</a:t>
            </a:r>
            <a:endParaRPr lang="el-GR" sz="3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500" dirty="0" smtClean="0">
                <a:cs typeface="Times New Roman"/>
              </a:rPr>
              <a:t>Εκπαιδευτές </a:t>
            </a:r>
            <a:r>
              <a:rPr lang="el-GR" sz="2500" dirty="0">
                <a:cs typeface="Times New Roman"/>
              </a:rPr>
              <a:t>&amp; καταρτιζόμενοι </a:t>
            </a:r>
            <a:endParaRPr lang="el-GR" sz="2500" dirty="0" smtClean="0">
              <a:cs typeface="Times New Roman"/>
            </a:endParaRPr>
          </a:p>
          <a:p>
            <a:pPr algn="ctr"/>
            <a:r>
              <a:rPr lang="el-GR" sz="2500" dirty="0" smtClean="0">
                <a:cs typeface="Times New Roman"/>
              </a:rPr>
              <a:t>Β΄ </a:t>
            </a:r>
            <a:r>
              <a:rPr lang="el-GR" sz="2500" dirty="0">
                <a:cs typeface="Times New Roman"/>
              </a:rPr>
              <a:t>&amp; </a:t>
            </a:r>
            <a:r>
              <a:rPr lang="en-US" sz="2500" dirty="0" smtClean="0">
                <a:cs typeface="Times New Roman"/>
              </a:rPr>
              <a:t> </a:t>
            </a:r>
            <a:r>
              <a:rPr lang="el-GR" sz="2500" dirty="0">
                <a:cs typeface="Times New Roman"/>
              </a:rPr>
              <a:t>Δ</a:t>
            </a:r>
            <a:r>
              <a:rPr lang="el-GR" sz="2500" dirty="0" smtClean="0">
                <a:cs typeface="Times New Roman"/>
              </a:rPr>
              <a:t>΄ </a:t>
            </a:r>
            <a:r>
              <a:rPr lang="el-GR" sz="25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8194" name="Picture 2" descr="C:\Users\USER\Desktop\20260318_091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9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5004048" cy="5422900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28-29/3/2026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>
                <a:solidFill>
                  <a:prstClr val="black"/>
                </a:solidFill>
                <a:ea typeface="Calibri"/>
                <a:cs typeface="Times New Roman"/>
              </a:rPr>
              <a:t>4</a:t>
            </a:r>
            <a:r>
              <a:rPr lang="el-GR" sz="3200" b="1" baseline="30000" dirty="0">
                <a:solidFill>
                  <a:prstClr val="black"/>
                </a:solidFill>
                <a:ea typeface="Calibri"/>
                <a:cs typeface="Times New Roman"/>
              </a:rPr>
              <a:t>ος</a:t>
            </a:r>
            <a:r>
              <a:rPr lang="el-GR" sz="3200" b="1" dirty="0">
                <a:solidFill>
                  <a:prstClr val="black"/>
                </a:solidFill>
                <a:ea typeface="Calibri"/>
                <a:cs typeface="Times New Roman"/>
              </a:rPr>
              <a:t> Πανελλήνιος Εκπαιδευτικός Διαγωνισμός Διασωστικών </a:t>
            </a: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Δεξιοτήτων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l-GR" sz="3200" b="1" dirty="0">
                <a:solidFill>
                  <a:prstClr val="black"/>
                </a:solidFill>
                <a:ea typeface="Calibri"/>
                <a:cs typeface="Times New Roman"/>
              </a:rPr>
              <a:t>ΣΑΕΚ </a:t>
            </a:r>
            <a:r>
              <a:rPr lang="el-GR" sz="3200" b="1" dirty="0" smtClean="0">
                <a:solidFill>
                  <a:prstClr val="black"/>
                </a:solidFill>
                <a:ea typeface="Calibri"/>
                <a:cs typeface="Times New Roman"/>
              </a:rPr>
              <a:t>Άργους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Διαγωνιζόμενες: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 smtClean="0">
                <a:solidFill>
                  <a:prstClr val="black"/>
                </a:solidFill>
                <a:cs typeface="Times New Roman"/>
              </a:rPr>
              <a:t>Παρασκευοπούλου-Γατάνα </a:t>
            </a:r>
            <a:r>
              <a:rPr lang="el-GR" sz="2600" b="1" dirty="0" smtClean="0">
                <a:solidFill>
                  <a:prstClr val="black"/>
                </a:solidFill>
                <a:cs typeface="Times New Roman"/>
              </a:rPr>
              <a:t>Αγγελική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600" b="1" dirty="0">
                <a:solidFill>
                  <a:prstClr val="black"/>
                </a:solidFill>
                <a:cs typeface="Times New Roman"/>
              </a:rPr>
              <a:t>Ramazani Ana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 smtClean="0">
                <a:solidFill>
                  <a:prstClr val="black"/>
                </a:solidFill>
                <a:cs typeface="Times New Roman"/>
              </a:rPr>
              <a:t>Μπαρδή </a:t>
            </a:r>
            <a:r>
              <a:rPr lang="el-GR" sz="2600" b="1" dirty="0" smtClean="0">
                <a:solidFill>
                  <a:prstClr val="black"/>
                </a:solidFill>
                <a:cs typeface="Times New Roman"/>
              </a:rPr>
              <a:t>Μαριάννα</a:t>
            </a:r>
            <a:endParaRPr lang="en-US" sz="2600" b="1" dirty="0" smtClean="0">
              <a:solidFill>
                <a:prstClr val="black"/>
              </a:solidFill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 smtClean="0">
                <a:solidFill>
                  <a:prstClr val="black"/>
                </a:solidFill>
                <a:cs typeface="Times New Roman"/>
              </a:rPr>
              <a:t>Μπράβου </a:t>
            </a:r>
            <a:r>
              <a:rPr lang="el-GR" sz="2600" b="1" dirty="0" smtClean="0">
                <a:solidFill>
                  <a:prstClr val="black"/>
                </a:solidFill>
                <a:cs typeface="Times New Roman"/>
              </a:rPr>
              <a:t>Αικατερίνη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el-GR" sz="3200" dirty="0">
              <a:solidFill>
                <a:prstClr val="black"/>
              </a:solidFill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l-GR" sz="3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2050" name="Picture 2" descr="C:\Users\USER\AppData\Local\Microsoft\Windows\INetCache\Content.Outlook\J9ETFU2X\IMG-bb23545e72d7147ae6f1c4dfd9f1dbe5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413995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Microsoft\Windows\INetCache\Content.Outlook\J9ETFU2X\FB_IMG_1775071514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158417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AppData\Local\Microsoft\Windows\INetCache\Content.Outlook\J9ETFU2X\IMG-ec5a2bacf0db72edbdbecd187191ff6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89040"/>
            <a:ext cx="2555776" cy="30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4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28396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4283968" cy="542290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100" b="1" dirty="0">
                <a:solidFill>
                  <a:prstClr val="black"/>
                </a:solidFill>
                <a:ea typeface="Calibri"/>
                <a:cs typeface="Times New Roman"/>
              </a:rPr>
              <a:t>4/5/26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Μελάνωμα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100" b="1" dirty="0" smtClean="0">
                <a:solidFill>
                  <a:prstClr val="black"/>
                </a:solidFill>
                <a:ea typeface="Calibri"/>
                <a:cs typeface="Times New Roman"/>
              </a:rPr>
              <a:t>Αποτέλεσμα </a:t>
            </a:r>
            <a:r>
              <a:rPr lang="el-GR" sz="2100" b="1" dirty="0">
                <a:solidFill>
                  <a:prstClr val="black"/>
                </a:solidFill>
                <a:ea typeface="Calibri"/>
                <a:cs typeface="Times New Roman"/>
              </a:rPr>
              <a:t>επίδρασης ηλιακής ακτινοβολίας στο δέρμα ή κάτι παραπάνω</a:t>
            </a:r>
            <a:r>
              <a:rPr lang="el-GR" sz="2100" b="1" dirty="0" smtClean="0">
                <a:solidFill>
                  <a:prstClr val="black"/>
                </a:solidFill>
                <a:ea typeface="Calibri"/>
                <a:cs typeface="Times New Roman"/>
              </a:rPr>
              <a:t>?</a:t>
            </a:r>
            <a:endParaRPr lang="el-GR" sz="52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 smtClean="0">
                <a:ea typeface="Calibri"/>
                <a:cs typeface="Times New Roman"/>
              </a:rPr>
              <a:t>Ελευθερία Ταμπουρατζή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100" dirty="0" smtClean="0">
                <a:ea typeface="Calibri"/>
                <a:cs typeface="Times New Roman"/>
              </a:rPr>
              <a:t>Επιμελήτρια Α΄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100" dirty="0" smtClean="0">
                <a:ea typeface="Calibri"/>
                <a:cs typeface="Times New Roman"/>
              </a:rPr>
              <a:t>Δερματολογικού Τμήματος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100" dirty="0" smtClean="0">
                <a:ea typeface="Calibri"/>
                <a:cs typeface="Times New Roman"/>
              </a:rPr>
              <a:t>ΓΝΠ «ΤΖΑΝΕΙΟ»</a:t>
            </a:r>
            <a:endParaRPr lang="el-GR" sz="16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ea typeface="Calibri"/>
                <a:cs typeface="Times New Roman"/>
              </a:rPr>
              <a:t>   </a:t>
            </a:r>
            <a:r>
              <a:rPr lang="el-GR" sz="1600" dirty="0" smtClean="0">
                <a:cs typeface="Times New Roman"/>
              </a:rPr>
              <a:t>Εκπαιδευτές </a:t>
            </a:r>
            <a:r>
              <a:rPr lang="el-GR" sz="1600" dirty="0">
                <a:cs typeface="Times New Roman"/>
              </a:rPr>
              <a:t>&amp; καταρτιζόμενοι </a:t>
            </a:r>
            <a:endParaRPr lang="el-GR" sz="1600" dirty="0" smtClean="0">
              <a:cs typeface="Times New Roman"/>
            </a:endParaRPr>
          </a:p>
          <a:p>
            <a:pPr algn="ctr"/>
            <a:r>
              <a:rPr lang="el-GR" sz="1600" dirty="0" smtClean="0">
                <a:cs typeface="Times New Roman"/>
              </a:rPr>
              <a:t>Β΄ </a:t>
            </a:r>
            <a:r>
              <a:rPr lang="el-GR" sz="1600" dirty="0">
                <a:cs typeface="Times New Roman"/>
              </a:rPr>
              <a:t>&amp; </a:t>
            </a:r>
            <a:r>
              <a:rPr lang="en-US" sz="1600" dirty="0" smtClean="0">
                <a:cs typeface="Times New Roman"/>
              </a:rPr>
              <a:t> </a:t>
            </a:r>
            <a:r>
              <a:rPr lang="el-GR" sz="1600" dirty="0">
                <a:cs typeface="Times New Roman"/>
              </a:rPr>
              <a:t>Δ</a:t>
            </a:r>
            <a:r>
              <a:rPr lang="el-GR" sz="1600" dirty="0" smtClean="0">
                <a:cs typeface="Times New Roman"/>
              </a:rPr>
              <a:t>΄ </a:t>
            </a:r>
            <a:r>
              <a:rPr lang="el-GR" sz="16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9218" name="Picture 2" descr="C:\Users\USER\Desktop\20260504_122924~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69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4716016" cy="542290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solidFill>
                  <a:prstClr val="black"/>
                </a:solidFill>
                <a:ea typeface="Calibri"/>
                <a:cs typeface="Times New Roman"/>
              </a:rPr>
              <a:t>6/5/26</a:t>
            </a:r>
            <a:endParaRPr lang="el-GR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«Διάγνωση </a:t>
            </a: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και Αξιολόγηση της Χρόνιας Νεφρικής Νόσου» </a:t>
            </a:r>
            <a:endParaRPr lang="el-GR" sz="28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Χελιώτη</a:t>
            </a: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 Ελένη</a:t>
            </a:r>
            <a:endParaRPr lang="el-GR" sz="28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400" dirty="0" smtClean="0">
                <a:cs typeface="Times New Roman"/>
              </a:rPr>
              <a:t>Διευθύντρια Νεφρολογικού Τμήματος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400" dirty="0" smtClean="0">
                <a:cs typeface="Times New Roman"/>
              </a:rPr>
              <a:t>ΓΝΠ «ΤΖΑΝΕΙΟ»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1600" dirty="0">
                <a:solidFill>
                  <a:prstClr val="black"/>
                </a:solidFill>
                <a:cs typeface="Times New Roman"/>
              </a:rPr>
              <a:t>Εκπαιδευτές &amp; καταρτιζόμενοι </a:t>
            </a:r>
          </a:p>
          <a:p>
            <a:pPr lvl="0" algn="ctr"/>
            <a:r>
              <a:rPr lang="el-GR" sz="1600" dirty="0">
                <a:solidFill>
                  <a:prstClr val="black"/>
                </a:solidFill>
                <a:cs typeface="Times New Roman"/>
              </a:rPr>
              <a:t>Β΄ &amp; </a:t>
            </a:r>
            <a:r>
              <a:rPr lang="en-US" sz="1600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l-GR" sz="1600" dirty="0">
                <a:solidFill>
                  <a:prstClr val="black"/>
                </a:solidFill>
                <a:cs typeface="Times New Roman"/>
              </a:rPr>
              <a:t>Δ΄ Εξαμήνου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l-GR" sz="2300" dirty="0">
              <a:cs typeface="Times New Roman"/>
            </a:endParaRPr>
          </a:p>
        </p:txBody>
      </p:sp>
      <p:pic>
        <p:nvPicPr>
          <p:cNvPr id="10242" name="Picture 2" descr="C:\Users\USER\Desktop\FB_IMG_1782732760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3" cy="4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FB_IMG_1782732767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79"/>
            <a:ext cx="4427984" cy="270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6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8000" b="1" dirty="0" smtClean="0">
                <a:solidFill>
                  <a:prstClr val="white"/>
                </a:solidFill>
              </a:rPr>
              <a:t>2026Α</a:t>
            </a:r>
            <a:r>
              <a:rPr lang="el-GR" sz="8000" b="1" dirty="0">
                <a:solidFill>
                  <a:prstClr val="white"/>
                </a:solidFill>
              </a:rPr>
              <a:t>2026Α</a:t>
            </a:r>
            <a:endParaRPr lang="el-GR" dirty="0"/>
          </a:p>
        </p:txBody>
      </p:sp>
      <p:sp>
        <p:nvSpPr>
          <p:cNvPr id="7" name="Τίτλος 2"/>
          <p:cNvSpPr txBox="1">
            <a:spLocks/>
          </p:cNvSpPr>
          <p:nvPr/>
        </p:nvSpPr>
        <p:spPr>
          <a:xfrm>
            <a:off x="0" y="0"/>
            <a:ext cx="9144000" cy="162374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800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8" name="Θέση κειμένου 4"/>
          <p:cNvSpPr>
            <a:spLocks noGrp="1"/>
          </p:cNvSpPr>
          <p:nvPr>
            <p:ph idx="1"/>
          </p:nvPr>
        </p:nvSpPr>
        <p:spPr>
          <a:xfrm>
            <a:off x="0" y="3573017"/>
            <a:ext cx="9144000" cy="3284983"/>
          </a:xfrm>
          <a:solidFill>
            <a:srgbClr val="00B0F0"/>
          </a:solidFill>
        </p:spPr>
        <p:txBody>
          <a:bodyPr>
            <a:normAutofit fontScale="70000" lnSpcReduction="20000"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3600" b="1" dirty="0">
                <a:solidFill>
                  <a:prstClr val="black"/>
                </a:solidFill>
                <a:ea typeface="Calibri"/>
                <a:cs typeface="Times New Roman"/>
              </a:rPr>
              <a:t>13-16/5/26</a:t>
            </a:r>
            <a:r>
              <a:rPr lang="el-GR" sz="36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en-US" sz="36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4000" b="1" dirty="0" smtClean="0">
                <a:ea typeface="Calibri"/>
                <a:cs typeface="Times New Roman"/>
              </a:rPr>
              <a:t>19</a:t>
            </a:r>
            <a:r>
              <a:rPr lang="el-GR" sz="4000" b="1" baseline="30000" dirty="0" smtClean="0">
                <a:ea typeface="Calibri"/>
                <a:cs typeface="Times New Roman"/>
              </a:rPr>
              <a:t>ο</a:t>
            </a:r>
            <a:r>
              <a:rPr lang="el-GR" sz="4000" b="1" dirty="0" smtClean="0">
                <a:ea typeface="Calibri"/>
                <a:cs typeface="Times New Roman"/>
              </a:rPr>
              <a:t> </a:t>
            </a:r>
            <a:r>
              <a:rPr lang="el-GR" sz="4000" b="1" dirty="0">
                <a:ea typeface="Calibri"/>
                <a:cs typeface="Times New Roman"/>
              </a:rPr>
              <a:t>Πανελλήνιο Επιστημονικό &amp; Επαγγελματικό Νοσηλευτικό Συνέδριο </a:t>
            </a:r>
            <a:r>
              <a:rPr lang="el-GR" sz="4000" b="1" dirty="0" smtClean="0">
                <a:ea typeface="Calibri"/>
                <a:cs typeface="Times New Roman"/>
              </a:rPr>
              <a:t>ΕΝΕ</a:t>
            </a:r>
            <a:endParaRPr lang="en-US" sz="4000" b="1" dirty="0" smtClean="0"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en-US" sz="28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prstClr val="black"/>
                </a:solidFill>
                <a:ea typeface="Calibri"/>
                <a:cs typeface="Times New Roman"/>
              </a:rPr>
              <a:t>Συμμετοχή </a:t>
            </a:r>
            <a:r>
              <a:rPr lang="el-GR" sz="2000" dirty="0">
                <a:solidFill>
                  <a:prstClr val="black"/>
                </a:solidFill>
                <a:ea typeface="Calibri"/>
                <a:cs typeface="Times New Roman"/>
              </a:rPr>
              <a:t>Διευθύντριας ως μέλος επιστημονικής επιτροπής </a:t>
            </a:r>
            <a:r>
              <a:rPr lang="en-US" sz="2000" dirty="0" smtClean="0">
                <a:solidFill>
                  <a:prstClr val="black"/>
                </a:solidFill>
                <a:ea typeface="Calibri"/>
                <a:cs typeface="Times New Roman"/>
              </a:rPr>
              <a:t>&amp;</a:t>
            </a:r>
            <a:r>
              <a:rPr lang="el-GR" sz="2000" dirty="0" smtClean="0">
                <a:solidFill>
                  <a:prstClr val="black"/>
                </a:solidFill>
                <a:ea typeface="Calibri"/>
                <a:cs typeface="Times New Roman"/>
              </a:rPr>
              <a:t> 2</a:t>
            </a:r>
            <a:r>
              <a:rPr lang="en-US" sz="20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ea typeface="Calibri"/>
                <a:cs typeface="Times New Roman"/>
              </a:rPr>
              <a:t>E-POSTER</a:t>
            </a:r>
            <a:r>
              <a:rPr lang="el-GR" sz="20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en-US" sz="20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ea typeface="Calibri"/>
                <a:cs typeface="Times New Roman"/>
              </a:rPr>
              <a:t>WEB </a:t>
            </a:r>
            <a:r>
              <a:rPr lang="el-GR" sz="2000" dirty="0">
                <a:ea typeface="Calibri"/>
                <a:cs typeface="Times New Roman"/>
              </a:rPr>
              <a:t>παρακολούθηση </a:t>
            </a:r>
            <a:r>
              <a:rPr lang="el-GR" sz="2000" dirty="0" smtClean="0">
                <a:cs typeface="Times New Roman"/>
              </a:rPr>
              <a:t>Εκπαιδευτών </a:t>
            </a:r>
            <a:r>
              <a:rPr lang="en-US" sz="2000" dirty="0" smtClean="0">
                <a:ea typeface="Calibri"/>
                <a:cs typeface="Times New Roman"/>
              </a:rPr>
              <a:t>&amp; </a:t>
            </a:r>
            <a:r>
              <a:rPr lang="el-GR" sz="2000" dirty="0">
                <a:ea typeface="Calibri"/>
                <a:cs typeface="Times New Roman"/>
              </a:rPr>
              <a:t>Κ</a:t>
            </a:r>
            <a:r>
              <a:rPr lang="el-GR" sz="2000" dirty="0" smtClean="0">
                <a:ea typeface="Calibri"/>
                <a:cs typeface="Times New Roman"/>
              </a:rPr>
              <a:t>αταρτιζομένων</a:t>
            </a:r>
            <a:endParaRPr lang="en-US" sz="2000" dirty="0" smtClean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en-US" sz="2000" dirty="0">
                <a:cs typeface="Times New Roman"/>
              </a:rPr>
              <a:t>B</a:t>
            </a:r>
            <a:r>
              <a:rPr lang="el-GR" sz="2000" dirty="0" smtClean="0">
                <a:cs typeface="Times New Roman"/>
              </a:rPr>
              <a:t>΄ </a:t>
            </a:r>
            <a:r>
              <a:rPr lang="el-GR" sz="2000" dirty="0">
                <a:cs typeface="Times New Roman"/>
              </a:rPr>
              <a:t>&amp; </a:t>
            </a:r>
            <a:r>
              <a:rPr lang="en-US" sz="2000" dirty="0" smtClean="0">
                <a:cs typeface="Times New Roman"/>
              </a:rPr>
              <a:t> </a:t>
            </a:r>
            <a:r>
              <a:rPr lang="el-GR" sz="2000" dirty="0" smtClean="0">
                <a:cs typeface="Times New Roman"/>
              </a:rPr>
              <a:t>Δ΄ </a:t>
            </a:r>
            <a:r>
              <a:rPr lang="el-GR" sz="20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5124" name="Picture 4" descr="19ο Πανελλήνιο Επιστημονικό &amp; Επαγγελματικό Νοσηλευτικό Συνέδρ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741"/>
            <a:ext cx="9144000" cy="194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87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788024" cy="1484784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8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340768"/>
            <a:ext cx="4788024" cy="5517231"/>
          </a:xfrm>
          <a:solidFill>
            <a:srgbClr val="00B0F0"/>
          </a:solidFill>
        </p:spPr>
        <p:txBody>
          <a:bodyPr>
            <a:normAutofit fontScale="3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7200" b="1" dirty="0" smtClean="0"/>
              <a:t>15/5/26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8000" b="1" dirty="0" smtClean="0"/>
              <a:t>«</a:t>
            </a:r>
            <a:r>
              <a:rPr lang="el-GR" sz="8000" b="1" dirty="0"/>
              <a:t>Ευαισθητοποίηση και Πρόληψη για τον Καρκίνο του Μαστού»</a:t>
            </a:r>
            <a:endParaRPr lang="el-GR" sz="8000" dirty="0"/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8000" b="1" dirty="0" smtClean="0"/>
              <a:t>«</a:t>
            </a:r>
            <a:r>
              <a:rPr lang="el-GR" sz="8000" b="1" dirty="0"/>
              <a:t>Άλμα </a:t>
            </a:r>
            <a:r>
              <a:rPr lang="el-GR" sz="8000" b="1" dirty="0" smtClean="0"/>
              <a:t>Ζωής</a:t>
            </a:r>
            <a:r>
              <a:rPr lang="el-GR" sz="8000" dirty="0" smtClean="0"/>
              <a:t>»</a:t>
            </a:r>
            <a:endParaRPr lang="el-GR" sz="8000" b="1" dirty="0" smtClean="0"/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5600" b="1" dirty="0" smtClean="0"/>
              <a:t>Ξανθοπούλου Γεωργία</a:t>
            </a:r>
            <a:r>
              <a:rPr lang="el-GR" sz="5600" dirty="0" smtClean="0"/>
              <a:t>, Στρατιωτική </a:t>
            </a:r>
            <a:r>
              <a:rPr lang="el-GR" sz="5600" dirty="0"/>
              <a:t>Ιατρός-Χειρουργός-Αναπληρώτρια Διευθύντρια Χειρουργικής Κλινικής και Ιατρείου Μαστού, Ν.Ν.Α.</a:t>
            </a:r>
          </a:p>
          <a:p>
            <a:pPr algn="ctr"/>
            <a:r>
              <a:rPr lang="el-GR" sz="5600" b="1" dirty="0" smtClean="0"/>
              <a:t>Τσομπανάκη </a:t>
            </a:r>
            <a:r>
              <a:rPr lang="el-GR" sz="5600" b="1" dirty="0"/>
              <a:t>Κορίνα</a:t>
            </a:r>
            <a:r>
              <a:rPr lang="el-GR" sz="5600" dirty="0"/>
              <a:t>, Κοινωνική Λειτουργός Πανελληνίου Συλλόγου «Άλμα Ζωής»      </a:t>
            </a:r>
          </a:p>
          <a:p>
            <a:pPr algn="ctr"/>
            <a:r>
              <a:rPr lang="el-GR" sz="5600" b="1" dirty="0" smtClean="0"/>
              <a:t>Τσαπέλα </a:t>
            </a:r>
            <a:r>
              <a:rPr lang="el-GR" sz="5600" b="1" dirty="0"/>
              <a:t>Νανά</a:t>
            </a:r>
            <a:r>
              <a:rPr lang="el-GR" sz="5600" dirty="0"/>
              <a:t>, Ταμίας Πανελληνίου Συλλόγου «Άλμα Ζωής»      Εκπαιδευμένη Εθελόντρια, γυναίκα με εμπειρία καρκίνου μαστού.     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6400" b="1" dirty="0" smtClean="0">
                <a:solidFill>
                  <a:prstClr val="black"/>
                </a:solidFill>
                <a:cs typeface="Times New Roman"/>
              </a:rPr>
              <a:t>Πανελλήνιος σύλλογος γυναικών με καρκίνο μαστού</a:t>
            </a:r>
            <a:endParaRPr lang="el-GR" sz="6400" b="1" dirty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600" b="1" dirty="0" smtClean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600" dirty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600" dirty="0" smtClean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600" dirty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1600" dirty="0" smtClean="0">
              <a:solidFill>
                <a:prstClr val="black"/>
              </a:solidFill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l-GR" sz="2800" dirty="0">
              <a:solidFill>
                <a:prstClr val="black"/>
              </a:solidFill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l-GR" sz="2300" dirty="0">
              <a:cs typeface="Times New Roman"/>
            </a:endParaRPr>
          </a:p>
        </p:txBody>
      </p:sp>
      <p:pic>
        <p:nvPicPr>
          <p:cNvPr id="1026" name="Picture 2" descr="C:\Users\USER\Desktop\FB_IMG_17827322734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FB_IMG_1782732235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355976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3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4427984" cy="542290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lvl="0"/>
            <a:r>
              <a:rPr lang="el-GR" sz="2400" b="1" dirty="0" smtClean="0"/>
              <a:t>22/5/26</a:t>
            </a:r>
            <a:endParaRPr lang="el-GR" sz="2400" dirty="0" smtClean="0"/>
          </a:p>
          <a:p>
            <a:pPr lvl="0" algn="ctr"/>
            <a:r>
              <a:rPr lang="el-GR" sz="2800" b="1" dirty="0" smtClean="0"/>
              <a:t>«Οι Νοσηλευτές Ψυχικής Υγείας επικοινωνούν»</a:t>
            </a:r>
          </a:p>
          <a:p>
            <a:pPr lvl="0" algn="ctr"/>
            <a:endParaRPr lang="el-GR" sz="2800" b="1" dirty="0" smtClean="0"/>
          </a:p>
          <a:p>
            <a:pPr algn="ctr"/>
            <a:r>
              <a:rPr lang="el-GR" sz="3200" b="1" dirty="0" smtClean="0">
                <a:solidFill>
                  <a:prstClr val="black"/>
                </a:solidFill>
              </a:rPr>
              <a:t>3</a:t>
            </a:r>
            <a:r>
              <a:rPr lang="el-GR" sz="3200" b="1" baseline="30000" dirty="0" smtClean="0">
                <a:solidFill>
                  <a:prstClr val="black"/>
                </a:solidFill>
              </a:rPr>
              <a:t>η</a:t>
            </a:r>
            <a:r>
              <a:rPr lang="el-GR" sz="3200" b="1" dirty="0" smtClean="0">
                <a:solidFill>
                  <a:prstClr val="black"/>
                </a:solidFill>
              </a:rPr>
              <a:t> Ημερίδα ΨΝΑ Δρομοκαϊτείου</a:t>
            </a:r>
          </a:p>
          <a:p>
            <a:pPr algn="ctr"/>
            <a:endParaRPr lang="el-GR" sz="3200" b="1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1800" dirty="0" smtClean="0">
                <a:cs typeface="Times New Roman"/>
              </a:rPr>
              <a:t>Εκπαιδευτές &amp; καταρτιζόμενοι </a:t>
            </a:r>
          </a:p>
          <a:p>
            <a:pPr algn="ctr"/>
            <a:r>
              <a:rPr lang="el-GR" sz="1800" dirty="0" smtClean="0">
                <a:cs typeface="Times New Roman"/>
              </a:rPr>
              <a:t>Β΄ &amp; </a:t>
            </a:r>
            <a:r>
              <a:rPr lang="en-US" sz="1800" dirty="0" smtClean="0"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Δ΄ 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7" name="Picture 3" descr="C:\Users\USER\Desktop\FB_IMG_1782731795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71601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FB_IMG_1782731807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0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491880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-1" y="1412776"/>
            <a:ext cx="3500431" cy="5445224"/>
          </a:xfrm>
          <a:solidFill>
            <a:srgbClr val="00B0F0"/>
          </a:solidFill>
        </p:spPr>
        <p:txBody>
          <a:bodyPr>
            <a:normAutofit fontScale="700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900" b="1" dirty="0">
                <a:solidFill>
                  <a:prstClr val="black"/>
                </a:solidFill>
                <a:ea typeface="Calibri"/>
                <a:cs typeface="Times New Roman"/>
              </a:rPr>
              <a:t>13/10/25</a:t>
            </a:r>
            <a:endParaRPr lang="el-GR" sz="29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cs typeface="Times New Roman"/>
              </a:rPr>
              <a:t>4</a:t>
            </a:r>
            <a:r>
              <a:rPr lang="el-GR" sz="2400" b="1" baseline="30000" dirty="0" smtClean="0">
                <a:cs typeface="Times New Roman"/>
              </a:rPr>
              <a:t>Η</a:t>
            </a:r>
            <a:r>
              <a:rPr lang="el-GR" sz="2400" b="1" dirty="0" smtClean="0">
                <a:cs typeface="Times New Roman"/>
              </a:rPr>
              <a:t> </a:t>
            </a:r>
            <a:r>
              <a:rPr lang="el-GR" sz="2400" b="1" dirty="0" smtClean="0">
                <a:ea typeface="Calibri"/>
                <a:cs typeface="Times New Roman"/>
              </a:rPr>
              <a:t>Διεπιστημονική </a:t>
            </a:r>
            <a:r>
              <a:rPr lang="el-GR" sz="2400" b="1" dirty="0">
                <a:ea typeface="Calibri"/>
                <a:cs typeface="Times New Roman"/>
              </a:rPr>
              <a:t>Νοσηλευτική Ημερίδα Γ.Α.Ν.Π «ΜΕΤΑΞΑ» &amp; </a:t>
            </a:r>
            <a:r>
              <a:rPr lang="el-GR" sz="2400" b="1" dirty="0" smtClean="0">
                <a:ea typeface="Calibri"/>
                <a:cs typeface="Times New Roman"/>
              </a:rPr>
              <a:t>ΕΝΕ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«</a:t>
            </a:r>
            <a:r>
              <a:rPr lang="el-GR" sz="2600" b="1" dirty="0">
                <a:solidFill>
                  <a:prstClr val="black"/>
                </a:solidFill>
                <a:ea typeface="Calibri"/>
                <a:cs typeface="Times New Roman"/>
              </a:rPr>
              <a:t>Επιτυγχάνοντας την υπόσχεση για την καθολική πρόσβαση στην Ανακουφιστική Φροντίδα</a:t>
            </a: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»</a:t>
            </a:r>
            <a:r>
              <a:rPr lang="el-GR" sz="2900" b="1" dirty="0" smtClean="0">
                <a:ea typeface="Calibri"/>
                <a:cs typeface="Times New Roman"/>
              </a:rPr>
              <a:t>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400" dirty="0" smtClean="0">
                <a:ea typeface="Calibri"/>
                <a:cs typeface="Times New Roman"/>
              </a:rPr>
              <a:t>(</a:t>
            </a:r>
            <a:r>
              <a:rPr lang="el-GR" sz="2400" dirty="0">
                <a:ea typeface="Calibri"/>
                <a:cs typeface="Times New Roman"/>
              </a:rPr>
              <a:t>Επιστημονικός Τομέας  Ανακουφιστικής &amp; Υποστηρικτικής Νοσηλευτικής Φροντίδας-Ογκολογικής Νοσηλευτικής</a:t>
            </a:r>
            <a:r>
              <a:rPr lang="el-GR" sz="2400" dirty="0" smtClean="0">
                <a:ea typeface="Calibri"/>
                <a:cs typeface="Times New Roman"/>
              </a:rPr>
              <a:t>)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el-GR" sz="24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300" dirty="0" smtClean="0">
                <a:ea typeface="Calibri"/>
                <a:cs typeface="Times New Roman"/>
              </a:rPr>
              <a:t>Προεδρείο </a:t>
            </a:r>
            <a:r>
              <a:rPr lang="el-GR" sz="2300" dirty="0">
                <a:ea typeface="Calibri"/>
                <a:cs typeface="Times New Roman"/>
              </a:rPr>
              <a:t>Διευθύντρια </a:t>
            </a:r>
            <a:r>
              <a:rPr lang="el-GR" sz="2300" dirty="0" smtClean="0">
                <a:ea typeface="Calibri"/>
                <a:cs typeface="Times New Roman"/>
              </a:rPr>
              <a:t>Παρακολούθηση</a:t>
            </a:r>
            <a:r>
              <a:rPr lang="el-GR" sz="2300" dirty="0">
                <a:cs typeface="Times New Roman"/>
              </a:rPr>
              <a:t> </a:t>
            </a:r>
            <a:r>
              <a:rPr lang="el-GR" sz="2300" dirty="0" smtClean="0">
                <a:cs typeface="Times New Roman"/>
              </a:rPr>
              <a:t>Εκπαιδευτές </a:t>
            </a:r>
            <a:r>
              <a:rPr lang="el-GR" sz="2300" dirty="0">
                <a:cs typeface="Times New Roman"/>
              </a:rPr>
              <a:t>&amp; καταρτιζόμενοι </a:t>
            </a:r>
            <a:endParaRPr lang="el-GR" sz="2300" dirty="0" smtClean="0">
              <a:cs typeface="Times New Roman"/>
            </a:endParaRPr>
          </a:p>
          <a:p>
            <a:pPr algn="ctr"/>
            <a:r>
              <a:rPr lang="el-GR" sz="2300" dirty="0">
                <a:cs typeface="Times New Roman"/>
              </a:rPr>
              <a:t>Α</a:t>
            </a:r>
            <a:r>
              <a:rPr lang="el-GR" sz="2300" dirty="0" smtClean="0">
                <a:cs typeface="Times New Roman"/>
              </a:rPr>
              <a:t>΄ </a:t>
            </a:r>
            <a:r>
              <a:rPr lang="el-GR" sz="2300" dirty="0">
                <a:cs typeface="Times New Roman"/>
              </a:rPr>
              <a:t>&amp; Β</a:t>
            </a:r>
            <a:r>
              <a:rPr lang="el-GR" sz="2300" dirty="0" smtClean="0">
                <a:cs typeface="Times New Roman"/>
              </a:rPr>
              <a:t>΄ </a:t>
            </a:r>
            <a:r>
              <a:rPr lang="el-GR" sz="23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4098" name="Picture 2" descr="C:\Users\USER\AppData\Local\Microsoft\Windows\INetCache\Content.Outlook\J9ETFU2X\FB_IMG_1782896061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"/>
            <a:ext cx="5652120" cy="42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AppData\Local\Microsoft\Windows\INetCache\Content.Outlook\J9ETFU2X\FB_IMG_1782896048614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93096"/>
            <a:ext cx="565212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:\Users\USER\AppData\Local\Microsoft\Windows\INetCache\Content.Outlook\J9ETFU2X\FB_IMG_1782896035624 (3)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8" descr="C:\Users\USER\AppData\Local\Microsoft\Windows\INetCache\Content.Outlook\J9ETFU2X\FB_IMG_1782896035624 (3)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" name="AutoShape 10" descr="C:\Users\USER\AppData\Local\Microsoft\Windows\INetCache\Content.Outlook\J9ETFU2X\FB_IMG_1782896035624 (3)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82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2026Α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8" name="Θέση κειμένου 4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11/6/26</a:t>
            </a: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el-GR" sz="2600" b="1" dirty="0" smtClean="0">
                <a:ea typeface="Calibri"/>
                <a:cs typeface="Times New Roman"/>
              </a:rPr>
              <a:t>ΠΑΡΟΥΣΙΑΣΗ </a:t>
            </a: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για τη λειτουργία της </a:t>
            </a:r>
            <a:r>
              <a:rPr lang="el-GR" sz="2600" b="1" dirty="0" smtClean="0">
                <a:ea typeface="Calibri"/>
                <a:cs typeface="Times New Roman"/>
              </a:rPr>
              <a:t>ΣΑΕΚ ΓΝΠ ΤΖΑΝΕΙΟ</a:t>
            </a:r>
            <a:endParaRPr lang="el-GR" sz="26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1" algn="just">
              <a:lnSpc>
                <a:spcPct val="115000"/>
              </a:lnSpc>
              <a:buFont typeface="Symbol"/>
              <a:buChar char=""/>
            </a:pPr>
            <a:r>
              <a:rPr lang="el-GR" sz="2600" b="1" dirty="0" smtClean="0">
                <a:ea typeface="Calibri"/>
                <a:cs typeface="Times New Roman"/>
              </a:rPr>
              <a:t>ΡΑΔΙΟΦΩΝΟ </a:t>
            </a:r>
            <a:r>
              <a:rPr lang="el-GR" sz="2600" b="1" dirty="0">
                <a:ea typeface="Calibri"/>
                <a:cs typeface="Times New Roman"/>
              </a:rPr>
              <a:t>ΠΕΙΡΑΙΑ </a:t>
            </a:r>
            <a:r>
              <a:rPr lang="el-GR" sz="2600" b="1" dirty="0" smtClean="0">
                <a:ea typeface="Calibri"/>
                <a:cs typeface="Times New Roman"/>
              </a:rPr>
              <a:t>ΚΑΝΑΛΙ</a:t>
            </a:r>
            <a:r>
              <a:rPr lang="en-US" sz="2600" b="1" dirty="0" smtClean="0">
                <a:ea typeface="Calibri"/>
                <a:cs typeface="Times New Roman"/>
              </a:rPr>
              <a:t>-1</a:t>
            </a:r>
            <a:r>
              <a:rPr lang="el-GR" sz="2600" b="1" dirty="0" smtClean="0">
                <a:ea typeface="Calibri"/>
                <a:cs typeface="Times New Roman"/>
              </a:rPr>
              <a:t> </a:t>
            </a:r>
            <a:endParaRPr lang="en-US" sz="2600" b="1" dirty="0" smtClean="0">
              <a:ea typeface="Calibri"/>
              <a:cs typeface="Times New Roman"/>
            </a:endParaRPr>
          </a:p>
          <a:p>
            <a:pPr lvl="1" algn="just">
              <a:lnSpc>
                <a:spcPct val="115000"/>
              </a:lnSpc>
              <a:buFont typeface="Symbol"/>
              <a:buChar char=""/>
            </a:pPr>
            <a:r>
              <a:rPr lang="el-GR" sz="2600" dirty="0">
                <a:solidFill>
                  <a:prstClr val="black"/>
                </a:solidFill>
                <a:ea typeface="Calibri"/>
                <a:cs typeface="Times New Roman"/>
              </a:rPr>
              <a:t>Συνέντευξη Διευθύντριας ΣΑΕΚ </a:t>
            </a:r>
            <a:r>
              <a:rPr lang="el-GR" sz="2600" dirty="0" smtClean="0">
                <a:ea typeface="Calibri"/>
                <a:cs typeface="Times New Roman"/>
              </a:rPr>
              <a:t>ΓΝΠ ΤΖΑΝΕΙΟ </a:t>
            </a:r>
            <a:endParaRPr lang="el-GR" sz="2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buNone/>
            </a:pPr>
            <a:endParaRPr lang="el-GR" sz="2600" b="1" dirty="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el-GR" sz="2600" b="1" dirty="0" smtClean="0">
                <a:ea typeface="Calibri"/>
                <a:cs typeface="Times New Roman"/>
              </a:rPr>
              <a:t>23/6/26</a:t>
            </a:r>
            <a:endParaRPr lang="el-GR" sz="2600" b="1" dirty="0"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600" b="1" dirty="0" smtClean="0">
                <a:ea typeface="Calibri"/>
                <a:cs typeface="Times New Roman"/>
              </a:rPr>
              <a:t>VIDEO</a:t>
            </a:r>
            <a:r>
              <a:rPr lang="el-GR" sz="2600" b="1" dirty="0" smtClean="0">
                <a:ea typeface="Calibri"/>
                <a:cs typeface="Times New Roman"/>
              </a:rPr>
              <a:t> </a:t>
            </a:r>
            <a:r>
              <a:rPr lang="el-GR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για τη </a:t>
            </a:r>
            <a:r>
              <a:rPr lang="el-GR" sz="2600" b="1" dirty="0">
                <a:solidFill>
                  <a:prstClr val="black"/>
                </a:solidFill>
                <a:ea typeface="Calibri"/>
                <a:cs typeface="Times New Roman"/>
              </a:rPr>
              <a:t>λειτουργία της </a:t>
            </a:r>
            <a:r>
              <a:rPr lang="el-GR" sz="2600" b="1" dirty="0" smtClean="0">
                <a:ea typeface="Calibri"/>
                <a:cs typeface="Times New Roman"/>
              </a:rPr>
              <a:t> ΣΑΕΚ ΓΝΠ ΤΖΑΝΕΙΟ</a:t>
            </a:r>
            <a:endParaRPr lang="el-GR" sz="26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1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sz="2600" b="1" dirty="0" smtClean="0">
                <a:ea typeface="Calibri"/>
                <a:cs typeface="Times New Roman"/>
              </a:rPr>
              <a:t>ΤΙΚ-ΤΟΚ</a:t>
            </a:r>
            <a:endParaRPr lang="el-GR" sz="2600" b="1" dirty="0">
              <a:ea typeface="Calibri"/>
              <a:cs typeface="Times New Roman"/>
            </a:endParaRPr>
          </a:p>
          <a:p>
            <a:pPr lvl="1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l-GR" sz="2600" dirty="0" smtClean="0">
                <a:ea typeface="Calibri"/>
                <a:cs typeface="Times New Roman"/>
              </a:rPr>
              <a:t>Παρουσίαση : Διοικητής ΓΝΠ «ΤΖΑΝΕΙΟ», </a:t>
            </a:r>
            <a:r>
              <a:rPr lang="el-GR" sz="2600" dirty="0" smtClean="0">
                <a:solidFill>
                  <a:prstClr val="black"/>
                </a:solidFill>
                <a:ea typeface="Calibri"/>
                <a:cs typeface="Times New Roman"/>
              </a:rPr>
              <a:t>Διευθύντρια </a:t>
            </a:r>
            <a:r>
              <a:rPr lang="el-GR" sz="2600" dirty="0">
                <a:solidFill>
                  <a:prstClr val="black"/>
                </a:solidFill>
                <a:ea typeface="Calibri"/>
                <a:cs typeface="Times New Roman"/>
              </a:rPr>
              <a:t>ΣΑΕΚ ΓΝΠ </a:t>
            </a:r>
            <a:r>
              <a:rPr lang="el-GR" sz="2600" dirty="0" smtClean="0">
                <a:solidFill>
                  <a:prstClr val="black"/>
                </a:solidFill>
                <a:ea typeface="Calibri"/>
                <a:cs typeface="Times New Roman"/>
              </a:rPr>
              <a:t>ΤΖΑΝΕΙΟ, 2 Καταρτιζόμενες της </a:t>
            </a:r>
            <a:r>
              <a:rPr lang="el-GR" sz="2600" dirty="0">
                <a:solidFill>
                  <a:prstClr val="black"/>
                </a:solidFill>
                <a:ea typeface="Calibri"/>
                <a:cs typeface="Times New Roman"/>
              </a:rPr>
              <a:t>ΣΑΕΚ ΓΝΠ ΤΖΑΝΕΙΟ</a:t>
            </a:r>
            <a:r>
              <a:rPr lang="el-GR" sz="26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endParaRPr lang="el-GR" sz="2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00050" lvl="1" indent="0" algn="just">
              <a:lnSpc>
                <a:spcPct val="115000"/>
              </a:lnSpc>
              <a:buNone/>
            </a:pPr>
            <a:endParaRPr lang="el-GR" sz="20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2" algn="just">
              <a:lnSpc>
                <a:spcPct val="115000"/>
              </a:lnSpc>
              <a:buFont typeface="Symbol"/>
              <a:buChar char=""/>
            </a:pPr>
            <a:endParaRPr lang="en-US" sz="2000" b="1" dirty="0" smtClean="0">
              <a:ea typeface="Calibri"/>
              <a:cs typeface="Times New Roman"/>
            </a:endParaRPr>
          </a:p>
          <a:p>
            <a:pPr lvl="2" algn="just">
              <a:lnSpc>
                <a:spcPct val="115000"/>
              </a:lnSpc>
              <a:buFont typeface="Symbol"/>
              <a:buChar char=""/>
            </a:pPr>
            <a:endParaRPr lang="el-GR" sz="1600" b="1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07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563888" cy="542290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23/10/25</a:t>
            </a:r>
          </a:p>
          <a:p>
            <a:pPr lvl="0" algn="ctr">
              <a:lnSpc>
                <a:spcPct val="110000"/>
              </a:lnSpc>
              <a:spcAft>
                <a:spcPts val="1000"/>
              </a:spcAft>
            </a:pP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«Ανάλυση ΗΚΓ»  </a:t>
            </a:r>
            <a:endParaRPr lang="el-GR" sz="28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0000"/>
              </a:lnSpc>
              <a:spcAft>
                <a:spcPts val="1000"/>
              </a:spcAft>
            </a:pPr>
            <a:r>
              <a:rPr lang="el-GR" sz="2800" dirty="0" smtClean="0">
                <a:solidFill>
                  <a:prstClr val="black"/>
                </a:solidFill>
                <a:ea typeface="Calibri"/>
                <a:cs typeface="Times New Roman"/>
              </a:rPr>
              <a:t>Α΄ </a:t>
            </a:r>
            <a:r>
              <a:rPr lang="el-GR" sz="2800" dirty="0">
                <a:solidFill>
                  <a:prstClr val="black"/>
                </a:solidFill>
                <a:ea typeface="Calibri"/>
                <a:cs typeface="Times New Roman"/>
              </a:rPr>
              <a:t>μέρος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Καπάδοχος Θεόδωρος</a:t>
            </a:r>
            <a:r>
              <a:rPr lang="el-GR" sz="2800" dirty="0" smtClean="0">
                <a:ea typeface="Calibri"/>
                <a:cs typeface="Times New Roman"/>
              </a:rPr>
              <a:t>  </a:t>
            </a:r>
            <a:r>
              <a:rPr lang="el-GR" sz="2800" dirty="0">
                <a:ea typeface="Calibri"/>
                <a:cs typeface="Times New Roman"/>
              </a:rPr>
              <a:t>Αναπληρωτής </a:t>
            </a:r>
            <a:r>
              <a:rPr lang="el-GR" sz="2800" dirty="0" smtClean="0">
                <a:ea typeface="Calibri"/>
                <a:cs typeface="Times New Roman"/>
              </a:rPr>
              <a:t>Καθηγητής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ΠΑ</a:t>
            </a:r>
            <a:r>
              <a:rPr lang="en-US" sz="2800" dirty="0" smtClean="0">
                <a:ea typeface="Calibri"/>
                <a:cs typeface="Times New Roman"/>
              </a:rPr>
              <a:t>.</a:t>
            </a:r>
            <a:r>
              <a:rPr lang="el-GR" sz="2800" dirty="0" smtClean="0">
                <a:ea typeface="Calibri"/>
                <a:cs typeface="Times New Roman"/>
              </a:rPr>
              <a:t>Δ</a:t>
            </a:r>
            <a:r>
              <a:rPr lang="en-US" sz="2800" dirty="0" smtClean="0">
                <a:ea typeface="Calibri"/>
                <a:cs typeface="Times New Roman"/>
              </a:rPr>
              <a:t>.</a:t>
            </a:r>
            <a:r>
              <a:rPr lang="el-GR" sz="2800" dirty="0" smtClean="0">
                <a:ea typeface="Calibri"/>
                <a:cs typeface="Times New Roman"/>
              </a:rPr>
              <a:t>Α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Εκπαιδευτές </a:t>
            </a:r>
            <a:r>
              <a:rPr lang="el-GR" sz="1800" dirty="0">
                <a:cs typeface="Times New Roman"/>
              </a:rPr>
              <a:t>&amp; καταρτιζόμενοι </a:t>
            </a:r>
            <a:endParaRPr lang="el-GR" sz="1800" dirty="0" smtClean="0">
              <a:cs typeface="Times New Roman"/>
            </a:endParaRPr>
          </a:p>
          <a:p>
            <a:pPr algn="ctr"/>
            <a:r>
              <a:rPr lang="el-GR" sz="1800" dirty="0">
                <a:cs typeface="Times New Roman"/>
              </a:rPr>
              <a:t>Α</a:t>
            </a:r>
            <a:r>
              <a:rPr lang="el-GR" sz="1800" dirty="0" smtClean="0">
                <a:cs typeface="Times New Roman"/>
              </a:rPr>
              <a:t>΄ </a:t>
            </a:r>
            <a:r>
              <a:rPr lang="el-GR" sz="1800" dirty="0">
                <a:cs typeface="Times New Roman"/>
              </a:rPr>
              <a:t>&amp; Β</a:t>
            </a:r>
            <a:r>
              <a:rPr lang="el-GR" sz="1800" dirty="0" smtClean="0">
                <a:cs typeface="Times New Roman"/>
              </a:rPr>
              <a:t>΄ </a:t>
            </a:r>
            <a:r>
              <a:rPr lang="el-GR" sz="18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1026" name="Picture 2" descr="C:\Users\USER\Desktop\20251120_09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0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7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563888" cy="5422900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20/11/25</a:t>
            </a:r>
          </a:p>
          <a:p>
            <a:pPr lvl="0" algn="ctr">
              <a:lnSpc>
                <a:spcPct val="110000"/>
              </a:lnSpc>
              <a:spcAft>
                <a:spcPts val="1000"/>
              </a:spcAft>
            </a:pP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«Ανάλυση ΗΚΓ»  </a:t>
            </a:r>
            <a:endParaRPr lang="el-GR" sz="28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0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Β΄ </a:t>
            </a: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μέρος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Καπάδοχος </a:t>
            </a:r>
            <a:r>
              <a:rPr lang="el-GR" sz="2800" b="1" dirty="0">
                <a:ea typeface="Calibri"/>
                <a:cs typeface="Times New Roman"/>
              </a:rPr>
              <a:t>Θ</a:t>
            </a:r>
            <a:r>
              <a:rPr lang="el-GR" sz="2800" b="1" dirty="0" smtClean="0">
                <a:ea typeface="Calibri"/>
                <a:cs typeface="Times New Roman"/>
              </a:rPr>
              <a:t>εόδωρος</a:t>
            </a:r>
            <a:r>
              <a:rPr lang="el-GR" sz="2800" dirty="0" smtClean="0">
                <a:ea typeface="Calibri"/>
                <a:cs typeface="Times New Roman"/>
              </a:rPr>
              <a:t>  </a:t>
            </a:r>
            <a:r>
              <a:rPr lang="el-GR" sz="2800" dirty="0">
                <a:ea typeface="Calibri"/>
                <a:cs typeface="Times New Roman"/>
              </a:rPr>
              <a:t>Αναπληρωτής </a:t>
            </a:r>
            <a:r>
              <a:rPr lang="el-GR" sz="2800" dirty="0" smtClean="0">
                <a:ea typeface="Calibri"/>
                <a:cs typeface="Times New Roman"/>
              </a:rPr>
              <a:t>Καθηγητής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ΠΑ</a:t>
            </a:r>
            <a:r>
              <a:rPr lang="en-US" sz="2800" dirty="0" smtClean="0">
                <a:ea typeface="Calibri"/>
                <a:cs typeface="Times New Roman"/>
              </a:rPr>
              <a:t>.</a:t>
            </a:r>
            <a:r>
              <a:rPr lang="el-GR" sz="2800" dirty="0" smtClean="0">
                <a:ea typeface="Calibri"/>
                <a:cs typeface="Times New Roman"/>
              </a:rPr>
              <a:t>Δ</a:t>
            </a:r>
            <a:r>
              <a:rPr lang="en-US" sz="2800" dirty="0" smtClean="0">
                <a:ea typeface="Calibri"/>
                <a:cs typeface="Times New Roman"/>
              </a:rPr>
              <a:t>.</a:t>
            </a:r>
            <a:r>
              <a:rPr lang="el-GR" sz="2800" dirty="0" smtClean="0">
                <a:ea typeface="Calibri"/>
                <a:cs typeface="Times New Roman"/>
              </a:rPr>
              <a:t>Α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Εκπαιδευτές </a:t>
            </a:r>
            <a:r>
              <a:rPr lang="el-GR" sz="1800" dirty="0">
                <a:cs typeface="Times New Roman"/>
              </a:rPr>
              <a:t>&amp; καταρτιζόμενοι </a:t>
            </a:r>
            <a:endParaRPr lang="el-GR" sz="1800" dirty="0" smtClean="0">
              <a:cs typeface="Times New Roman"/>
            </a:endParaRPr>
          </a:p>
          <a:p>
            <a:pPr algn="ctr"/>
            <a:r>
              <a:rPr lang="el-GR" sz="1800" dirty="0">
                <a:cs typeface="Times New Roman"/>
              </a:rPr>
              <a:t>Α</a:t>
            </a:r>
            <a:r>
              <a:rPr lang="el-GR" sz="1800" dirty="0" smtClean="0">
                <a:cs typeface="Times New Roman"/>
              </a:rPr>
              <a:t>΄ </a:t>
            </a:r>
            <a:r>
              <a:rPr lang="el-GR" sz="1800" dirty="0">
                <a:cs typeface="Times New Roman"/>
              </a:rPr>
              <a:t>&amp; </a:t>
            </a:r>
            <a:r>
              <a:rPr lang="en-US" sz="1800" dirty="0" smtClean="0"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Β΄ </a:t>
            </a:r>
            <a:r>
              <a:rPr lang="el-GR" sz="18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4098" name="Picture 2" descr="C:\Users\USER\Desktop\20251023_105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0"/>
            <a:ext cx="556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7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563888" cy="5436755"/>
          </a:xfrm>
          <a:solidFill>
            <a:srgbClr val="00B0F0"/>
          </a:solidFill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5/11/25</a:t>
            </a:r>
            <a:endParaRPr lang="el-GR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«</a:t>
            </a: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Υπερ-υπογλυκαιμία</a:t>
            </a: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»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l-GR" sz="3200" b="1" dirty="0" smtClean="0">
                <a:ea typeface="Calibri"/>
                <a:cs typeface="Times New Roman"/>
              </a:rPr>
              <a:t>Αθανασάκης Γεώργιος</a:t>
            </a:r>
            <a:endParaRPr lang="en-US" sz="2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Παθολόγος</a:t>
            </a:r>
            <a:r>
              <a:rPr lang="en-US" sz="2800" dirty="0" smtClean="0">
                <a:ea typeface="Calibri"/>
                <a:cs typeface="Times New Roman"/>
              </a:rPr>
              <a:t>,</a:t>
            </a:r>
            <a:r>
              <a:rPr lang="el-GR" sz="2800" dirty="0" smtClean="0">
                <a:ea typeface="Calibri"/>
                <a:cs typeface="Times New Roman"/>
              </a:rPr>
              <a:t> </a:t>
            </a:r>
            <a:r>
              <a:rPr lang="en-US" sz="2800" dirty="0" smtClean="0">
                <a:ea typeface="Calibri"/>
                <a:cs typeface="Times New Roman"/>
              </a:rPr>
              <a:t>Phd</a:t>
            </a:r>
            <a:r>
              <a:rPr lang="el-GR" sz="2800" dirty="0" smtClean="0">
                <a:solidFill>
                  <a:prstClr val="black"/>
                </a:solidFill>
                <a:ea typeface="Calibri"/>
                <a:cs typeface="Times New Roman"/>
              </a:rPr>
              <a:t>©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solidFill>
                  <a:prstClr val="black"/>
                </a:solidFill>
                <a:ea typeface="Calibri"/>
                <a:cs typeface="Times New Roman"/>
              </a:rPr>
              <a:t>ΓΝΠ «ΤΖΑΝΕΙΟ»</a:t>
            </a:r>
            <a:endParaRPr lang="en-US" sz="28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en-US" sz="28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1800" dirty="0" smtClean="0">
                <a:ea typeface="Calibri"/>
                <a:cs typeface="Times New Roman"/>
              </a:rPr>
              <a:t>Παρακολούθηση</a:t>
            </a:r>
            <a:r>
              <a:rPr lang="el-GR" sz="1800" dirty="0" smtClean="0">
                <a:cs typeface="Times New Roman"/>
              </a:rPr>
              <a:t> Εκπαιδευτές </a:t>
            </a:r>
            <a:r>
              <a:rPr lang="el-GR" sz="1800" dirty="0">
                <a:cs typeface="Times New Roman"/>
              </a:rPr>
              <a:t>&amp; καταρτιζόμενοι </a:t>
            </a:r>
            <a:endParaRPr lang="el-GR" sz="1800" dirty="0" smtClean="0">
              <a:cs typeface="Times New Roman"/>
            </a:endParaRPr>
          </a:p>
          <a:p>
            <a:pPr algn="ctr"/>
            <a:r>
              <a:rPr lang="el-GR" sz="1800" dirty="0">
                <a:cs typeface="Times New Roman"/>
              </a:rPr>
              <a:t>Α</a:t>
            </a:r>
            <a:r>
              <a:rPr lang="el-GR" sz="1800" dirty="0" smtClean="0">
                <a:cs typeface="Times New Roman"/>
              </a:rPr>
              <a:t>΄ </a:t>
            </a:r>
            <a:r>
              <a:rPr lang="el-GR" sz="1800" dirty="0">
                <a:cs typeface="Times New Roman"/>
              </a:rPr>
              <a:t>&amp; </a:t>
            </a:r>
            <a:r>
              <a:rPr lang="en-US" sz="1800" dirty="0" smtClean="0"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Β΄ </a:t>
            </a:r>
            <a:r>
              <a:rPr lang="el-GR" sz="18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80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8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7" name="Θέση κειμένου 4"/>
          <p:cNvSpPr>
            <a:spLocks noGrp="1"/>
          </p:cNvSpPr>
          <p:nvPr>
            <p:ph type="body" sz="half" idx="4294967295"/>
          </p:nvPr>
        </p:nvSpPr>
        <p:spPr>
          <a:xfrm>
            <a:off x="0" y="1408112"/>
            <a:ext cx="4644008" cy="5449888"/>
          </a:xfrm>
          <a:solidFill>
            <a:srgbClr val="00B0F0"/>
          </a:solidFill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3500" b="1" dirty="0">
                <a:solidFill>
                  <a:prstClr val="black"/>
                </a:solidFill>
                <a:ea typeface="Calibri"/>
                <a:cs typeface="Times New Roman"/>
              </a:rPr>
              <a:t>3-6/12/25</a:t>
            </a:r>
            <a:endParaRPr lang="el-GR" sz="35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3900" b="1" dirty="0" smtClean="0">
                <a:ea typeface="Calibri"/>
                <a:cs typeface="Times New Roman"/>
              </a:rPr>
              <a:t>25</a:t>
            </a:r>
            <a:r>
              <a:rPr lang="el-GR" sz="3900" b="1" baseline="30000" dirty="0" smtClean="0">
                <a:ea typeface="Calibri"/>
                <a:cs typeface="Times New Roman"/>
              </a:rPr>
              <a:t>ο</a:t>
            </a:r>
            <a:r>
              <a:rPr lang="el-GR" sz="3900" b="1" dirty="0" smtClean="0">
                <a:ea typeface="Calibri"/>
                <a:cs typeface="Times New Roman"/>
              </a:rPr>
              <a:t> </a:t>
            </a:r>
            <a:r>
              <a:rPr lang="el-GR" sz="3900" b="1" dirty="0">
                <a:ea typeface="Calibri"/>
                <a:cs typeface="Times New Roman"/>
              </a:rPr>
              <a:t>Πανελλήνιο Νοσηλευτικό Συνέδριο ΠΑΣΥΝΟ-ΕΣΥ</a:t>
            </a:r>
            <a:r>
              <a:rPr lang="el-GR" sz="3900" dirty="0">
                <a:ea typeface="Calibri"/>
                <a:cs typeface="Times New Roman"/>
              </a:rPr>
              <a:t> </a:t>
            </a:r>
            <a:endParaRPr lang="en-US" sz="3900" dirty="0" smtClean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en-US" sz="28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prstClr val="black"/>
                </a:solidFill>
                <a:ea typeface="Calibri"/>
                <a:cs typeface="Times New Roman"/>
              </a:rPr>
              <a:t>Συμμετοχή </a:t>
            </a:r>
            <a:r>
              <a:rPr lang="el-GR" sz="2000" dirty="0">
                <a:solidFill>
                  <a:prstClr val="black"/>
                </a:solidFill>
                <a:ea typeface="Calibri"/>
                <a:cs typeface="Times New Roman"/>
              </a:rPr>
              <a:t>Διευθύντριας ως μέλος επιστημονικής επιτροπής </a:t>
            </a:r>
            <a:r>
              <a:rPr lang="en-US" sz="2000" dirty="0" smtClean="0">
                <a:solidFill>
                  <a:prstClr val="black"/>
                </a:solidFill>
                <a:ea typeface="Calibri"/>
                <a:cs typeface="Times New Roman"/>
              </a:rPr>
              <a:t>&amp;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ea typeface="Calibri"/>
                <a:cs typeface="Times New Roman"/>
              </a:rPr>
              <a:t>WEB </a:t>
            </a:r>
            <a:r>
              <a:rPr lang="el-GR" sz="2000" dirty="0">
                <a:ea typeface="Calibri"/>
                <a:cs typeface="Times New Roman"/>
              </a:rPr>
              <a:t>παρακολούθηση </a:t>
            </a:r>
            <a:r>
              <a:rPr lang="el-GR" sz="2000" dirty="0" smtClean="0">
                <a:cs typeface="Times New Roman"/>
              </a:rPr>
              <a:t>Εκπαιδευτών </a:t>
            </a:r>
            <a:r>
              <a:rPr lang="en-US" sz="2000" dirty="0" smtClean="0">
                <a:ea typeface="Calibri"/>
                <a:cs typeface="Times New Roman"/>
              </a:rPr>
              <a:t>&amp; </a:t>
            </a:r>
            <a:r>
              <a:rPr lang="el-GR" sz="2000" dirty="0">
                <a:ea typeface="Calibri"/>
                <a:cs typeface="Times New Roman"/>
              </a:rPr>
              <a:t>Κ</a:t>
            </a:r>
            <a:r>
              <a:rPr lang="el-GR" sz="2000" dirty="0" smtClean="0">
                <a:ea typeface="Calibri"/>
                <a:cs typeface="Times New Roman"/>
              </a:rPr>
              <a:t>αταρτιζομένων</a:t>
            </a:r>
            <a:endParaRPr lang="en-US" sz="2000" dirty="0" smtClean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el-GR" sz="2000" dirty="0" smtClean="0">
                <a:cs typeface="Times New Roman"/>
              </a:rPr>
              <a:t>Α΄ </a:t>
            </a:r>
            <a:r>
              <a:rPr lang="el-GR" sz="2000" dirty="0">
                <a:cs typeface="Times New Roman"/>
              </a:rPr>
              <a:t>&amp; </a:t>
            </a:r>
            <a:r>
              <a:rPr lang="en-US" sz="2000" dirty="0" smtClean="0">
                <a:cs typeface="Times New Roman"/>
              </a:rPr>
              <a:t> </a:t>
            </a:r>
            <a:r>
              <a:rPr lang="el-GR" sz="2000" dirty="0" smtClean="0">
                <a:cs typeface="Times New Roman"/>
              </a:rPr>
              <a:t>Β΄ </a:t>
            </a:r>
            <a:r>
              <a:rPr lang="el-GR" sz="20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6146" name="Picture 2" descr="https://www.pasyno.gr/wp-content/uploads/2025/07/afisa-25o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8112"/>
            <a:ext cx="4572000" cy="54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8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περιεχομένου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  <p:sp>
        <p:nvSpPr>
          <p:cNvPr id="11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788024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12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4788024" cy="542290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4/12/2025</a:t>
            </a:r>
            <a:endParaRPr lang="el-GR" sz="28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Μουσείο </a:t>
            </a:r>
            <a:r>
              <a:rPr lang="el-GR" sz="2800" b="1" dirty="0">
                <a:ea typeface="Calibri"/>
                <a:cs typeface="Times New Roman"/>
              </a:rPr>
              <a:t>Κέρινων Προπλασμάτων του Νοσοκομείου </a:t>
            </a:r>
            <a:endParaRPr lang="el-GR" sz="28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«Α</a:t>
            </a:r>
            <a:r>
              <a:rPr lang="el-GR" sz="2800" b="1" dirty="0">
                <a:ea typeface="Calibri"/>
                <a:cs typeface="Times New Roman"/>
              </a:rPr>
              <a:t>. </a:t>
            </a:r>
            <a:r>
              <a:rPr lang="el-GR" sz="2800" b="1" dirty="0" smtClean="0">
                <a:ea typeface="Calibri"/>
                <a:cs typeface="Times New Roman"/>
              </a:rPr>
              <a:t>ΣΥΓΓΡΟΣ»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endParaRPr lang="en-US" sz="28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1800" dirty="0">
                <a:solidFill>
                  <a:prstClr val="black"/>
                </a:solidFill>
                <a:ea typeface="Calibri"/>
                <a:cs typeface="Times New Roman"/>
              </a:rPr>
              <a:t>Παρακολούθηση </a:t>
            </a:r>
            <a:r>
              <a:rPr lang="el-GR" sz="1800" dirty="0" smtClean="0">
                <a:cs typeface="Times New Roman"/>
              </a:rPr>
              <a:t>Εκπαιδευτές </a:t>
            </a:r>
            <a:r>
              <a:rPr lang="el-GR" sz="1800" dirty="0">
                <a:cs typeface="Times New Roman"/>
              </a:rPr>
              <a:t>&amp; καταρτιζόμενοι </a:t>
            </a:r>
            <a:endParaRPr lang="el-GR" sz="1800" dirty="0" smtClean="0">
              <a:cs typeface="Times New Roman"/>
            </a:endParaRPr>
          </a:p>
          <a:p>
            <a:pPr algn="ctr"/>
            <a:r>
              <a:rPr lang="el-GR" sz="1800" dirty="0">
                <a:cs typeface="Times New Roman"/>
              </a:rPr>
              <a:t>Α</a:t>
            </a:r>
            <a:r>
              <a:rPr lang="el-GR" sz="1800" dirty="0" smtClean="0">
                <a:cs typeface="Times New Roman"/>
              </a:rPr>
              <a:t>΄ </a:t>
            </a:r>
            <a:r>
              <a:rPr lang="el-GR" sz="1800" dirty="0">
                <a:cs typeface="Times New Roman"/>
              </a:rPr>
              <a:t>&amp; </a:t>
            </a:r>
            <a:r>
              <a:rPr lang="en-US" sz="1800" dirty="0" smtClean="0"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Β΄ </a:t>
            </a:r>
            <a:r>
              <a:rPr lang="el-GR" sz="18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2050" name="Picture 2" descr="C:\Users\USER\Desktop\20251204_115748~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20251204_133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35597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1435100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4716016" cy="5422900"/>
          </a:xfrm>
          <a:solidFill>
            <a:srgbClr val="00B0F0"/>
          </a:solidFill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10/12/25</a:t>
            </a:r>
            <a:endParaRPr lang="en-US" sz="28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el-GR" sz="2800" b="1" dirty="0">
                <a:solidFill>
                  <a:prstClr val="black"/>
                </a:solidFill>
                <a:ea typeface="Calibri"/>
                <a:cs typeface="Times New Roman"/>
              </a:rPr>
              <a:t>«Πρόληψη </a:t>
            </a:r>
            <a:r>
              <a:rPr lang="en-US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  </a:t>
            </a:r>
            <a:r>
              <a:rPr lang="el-GR" sz="2800" b="1" dirty="0" smtClean="0">
                <a:solidFill>
                  <a:prstClr val="black"/>
                </a:solidFill>
                <a:ea typeface="Calibri"/>
                <a:cs typeface="Times New Roman"/>
              </a:rPr>
              <a:t>Πτώσεων»</a:t>
            </a:r>
            <a:endParaRPr lang="el-GR" sz="2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Τσουροπλή Λελουδένια</a:t>
            </a:r>
            <a:endParaRPr lang="en-US" sz="28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ea typeface="Calibri"/>
                <a:cs typeface="Times New Roman"/>
              </a:rPr>
              <a:t>RN, PhD©, MSC, DipEdu</a:t>
            </a:r>
            <a:endParaRPr lang="el-GR" sz="2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Γραφείο Εκπαίδευσης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ΓΝΠ «ΤΖΑΝΕΙΟ»</a:t>
            </a:r>
            <a:endParaRPr lang="en-US" sz="2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el-GR" sz="2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1800" dirty="0" smtClean="0">
                <a:cs typeface="Times New Roman"/>
              </a:rPr>
              <a:t>Εκπαιδευτές </a:t>
            </a:r>
            <a:r>
              <a:rPr lang="el-GR" sz="1800" dirty="0">
                <a:cs typeface="Times New Roman"/>
              </a:rPr>
              <a:t>&amp; καταρτιζόμενοι </a:t>
            </a:r>
            <a:endParaRPr lang="el-GR" sz="1800" dirty="0" smtClean="0">
              <a:cs typeface="Times New Roman"/>
            </a:endParaRPr>
          </a:p>
          <a:p>
            <a:pPr algn="ctr"/>
            <a:r>
              <a:rPr lang="el-GR" sz="1800" dirty="0">
                <a:cs typeface="Times New Roman"/>
              </a:rPr>
              <a:t>Α</a:t>
            </a:r>
            <a:r>
              <a:rPr lang="el-GR" sz="1800" dirty="0" smtClean="0">
                <a:cs typeface="Times New Roman"/>
              </a:rPr>
              <a:t>΄ </a:t>
            </a:r>
            <a:r>
              <a:rPr lang="el-GR" sz="1800" dirty="0">
                <a:cs typeface="Times New Roman"/>
              </a:rPr>
              <a:t>&amp; </a:t>
            </a:r>
            <a:r>
              <a:rPr lang="en-US" sz="1800" dirty="0" smtClean="0">
                <a:cs typeface="Times New Roman"/>
              </a:rPr>
              <a:t> </a:t>
            </a:r>
            <a:r>
              <a:rPr lang="el-GR" sz="1800" dirty="0" smtClean="0">
                <a:cs typeface="Times New Roman"/>
              </a:rPr>
              <a:t>Β΄ </a:t>
            </a:r>
            <a:r>
              <a:rPr lang="el-GR" sz="1800" dirty="0">
                <a:cs typeface="Times New Roman"/>
              </a:rPr>
              <a:t>Εξαμήνου</a:t>
            </a: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7170" name="Picture 2" descr="C:\Users\USER\Desktop\λενι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44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2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1556792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l-GR" sz="8000" dirty="0" smtClean="0">
                <a:solidFill>
                  <a:schemeClr val="bg1"/>
                </a:solidFill>
              </a:rPr>
              <a:t>2025Β</a:t>
            </a:r>
            <a:endParaRPr lang="el-GR" sz="8000" dirty="0">
              <a:solidFill>
                <a:schemeClr val="bg1"/>
              </a:solidFill>
            </a:endParaRPr>
          </a:p>
        </p:txBody>
      </p:sp>
      <p:sp>
        <p:nvSpPr>
          <p:cNvPr id="6" name="Θέση κειμένου 4"/>
          <p:cNvSpPr>
            <a:spLocks noGrp="1"/>
          </p:cNvSpPr>
          <p:nvPr>
            <p:ph type="body" sz="half" idx="2"/>
          </p:nvPr>
        </p:nvSpPr>
        <p:spPr>
          <a:xfrm>
            <a:off x="0" y="1556792"/>
            <a:ext cx="4139952" cy="5301208"/>
          </a:xfrm>
          <a:solidFill>
            <a:srgbClr val="00B0F0"/>
          </a:solidFill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l-GR" sz="2600" b="1" dirty="0">
                <a:solidFill>
                  <a:prstClr val="black"/>
                </a:solidFill>
                <a:ea typeface="Calibri"/>
                <a:cs typeface="Times New Roman"/>
              </a:rPr>
              <a:t>19/12/25</a:t>
            </a:r>
            <a:endParaRPr lang="el-GR" sz="2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ΣΑΕΚ </a:t>
            </a:r>
            <a:r>
              <a:rPr lang="el-GR" sz="2800" b="1" dirty="0">
                <a:ea typeface="Calibri"/>
                <a:cs typeface="Times New Roman"/>
              </a:rPr>
              <a:t>ΓΝΠ ΤΖΑΝΕΙΟ</a:t>
            </a:r>
            <a:r>
              <a:rPr lang="el-GR" sz="2800" dirty="0">
                <a:ea typeface="Calibri"/>
                <a:cs typeface="Times New Roman"/>
              </a:rPr>
              <a:t> </a:t>
            </a:r>
            <a:endParaRPr lang="en-US" sz="2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>
                <a:solidFill>
                  <a:prstClr val="black"/>
                </a:solidFill>
                <a:ea typeface="Calibri"/>
                <a:cs typeface="Times New Roman"/>
              </a:rPr>
              <a:t>Συμμετοχή </a:t>
            </a:r>
            <a:r>
              <a:rPr lang="el-GR" sz="2800" dirty="0" smtClean="0">
                <a:ea typeface="Calibri"/>
                <a:cs typeface="Times New Roman"/>
              </a:rPr>
              <a:t>στον </a:t>
            </a:r>
            <a:r>
              <a:rPr lang="el-GR" sz="2800" dirty="0">
                <a:ea typeface="Calibri"/>
                <a:cs typeface="Times New Roman"/>
              </a:rPr>
              <a:t>Έλεγχο επιχειρησιακής ετοιμότητας και άσκησης εκκένωσης του</a:t>
            </a:r>
            <a:r>
              <a:rPr lang="el-GR" sz="2800" b="1" dirty="0">
                <a:ea typeface="Calibri"/>
                <a:cs typeface="Times New Roman"/>
              </a:rPr>
              <a:t> </a:t>
            </a:r>
            <a:endParaRPr lang="en-US" sz="28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ea typeface="Calibri"/>
                <a:cs typeface="Times New Roman"/>
              </a:rPr>
              <a:t>Γ</a:t>
            </a:r>
            <a:r>
              <a:rPr lang="en-US" sz="2800" b="1" dirty="0" smtClean="0">
                <a:ea typeface="Calibri"/>
                <a:cs typeface="Times New Roman"/>
              </a:rPr>
              <a:t>.</a:t>
            </a:r>
            <a:r>
              <a:rPr lang="el-GR" sz="2800" b="1" dirty="0" smtClean="0">
                <a:ea typeface="Calibri"/>
                <a:cs typeface="Times New Roman"/>
              </a:rPr>
              <a:t>Ν</a:t>
            </a:r>
            <a:r>
              <a:rPr lang="en-US" sz="2800" b="1" dirty="0" smtClean="0">
                <a:ea typeface="Calibri"/>
                <a:cs typeface="Times New Roman"/>
              </a:rPr>
              <a:t>.</a:t>
            </a:r>
            <a:r>
              <a:rPr lang="el-GR" sz="2800" b="1" dirty="0" smtClean="0">
                <a:ea typeface="Calibri"/>
                <a:cs typeface="Times New Roman"/>
              </a:rPr>
              <a:t>Π</a:t>
            </a:r>
            <a:r>
              <a:rPr lang="en-US" sz="2800" b="1" dirty="0" smtClean="0">
                <a:ea typeface="Calibri"/>
                <a:cs typeface="Times New Roman"/>
              </a:rPr>
              <a:t>.</a:t>
            </a:r>
            <a:r>
              <a:rPr lang="el-GR" sz="2800" b="1" dirty="0" smtClean="0">
                <a:ea typeface="Calibri"/>
                <a:cs typeface="Times New Roman"/>
              </a:rPr>
              <a:t> «ΤΖΑΝΕΙΟ» </a:t>
            </a:r>
            <a:endParaRPr lang="en-US" sz="2800" b="1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2800" dirty="0" smtClean="0">
                <a:ea typeface="Calibri"/>
                <a:cs typeface="Times New Roman"/>
              </a:rPr>
              <a:t>με εφαρμογή Επιχειρησιακών  Σχεδίων</a:t>
            </a:r>
            <a:endParaRPr lang="en-US" sz="2800" dirty="0" smtClean="0"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l-GR" sz="3000" b="1" dirty="0" smtClean="0">
                <a:ea typeface="Calibri"/>
                <a:cs typeface="Times New Roman"/>
              </a:rPr>
              <a:t> </a:t>
            </a:r>
            <a:r>
              <a:rPr lang="el-GR" sz="3300" b="1" dirty="0">
                <a:ea typeface="Calibri"/>
                <a:cs typeface="Times New Roman"/>
              </a:rPr>
              <a:t>ΣΩΣΤΡΑΤΟΣ ΚΑΙ </a:t>
            </a:r>
            <a:r>
              <a:rPr lang="el-GR" sz="3300" b="1" dirty="0" smtClean="0">
                <a:ea typeface="Calibri"/>
                <a:cs typeface="Times New Roman"/>
              </a:rPr>
              <a:t>ΠΕΡΣΕΑΣ</a:t>
            </a:r>
            <a:endParaRPr lang="en-US" sz="33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/>
            <a:endParaRPr lang="el-GR" sz="2300" dirty="0">
              <a:cs typeface="Times New Roman"/>
            </a:endParaRPr>
          </a:p>
        </p:txBody>
      </p:sp>
      <p:pic>
        <p:nvPicPr>
          <p:cNvPr id="5122" name="Picture 2" descr="C:\Users\USER\Desktop\20251219_11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7"/>
            <a:ext cx="5004048" cy="33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20251219_11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"/>
            <a:ext cx="500404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3004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559</Words>
  <Application>Microsoft Office PowerPoint</Application>
  <PresentationFormat>Προβολή στην οθόνη (4:3)</PresentationFormat>
  <Paragraphs>162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    Καινοτομία-Εξωστρέφεια </vt:lpstr>
      <vt:lpstr>2025Β</vt:lpstr>
      <vt:lpstr>2025Β</vt:lpstr>
      <vt:lpstr>2025Β</vt:lpstr>
      <vt:lpstr>2025Β</vt:lpstr>
      <vt:lpstr>2025Β</vt:lpstr>
      <vt:lpstr>2025Β</vt:lpstr>
      <vt:lpstr>2025Β</vt:lpstr>
      <vt:lpstr>2025Β</vt:lpstr>
      <vt:lpstr>2025Β</vt:lpstr>
      <vt:lpstr>2026Α</vt:lpstr>
      <vt:lpstr>2026Α</vt:lpstr>
      <vt:lpstr>2026Α</vt:lpstr>
      <vt:lpstr>2026Α</vt:lpstr>
      <vt:lpstr>2026Α</vt:lpstr>
      <vt:lpstr>2026Α</vt:lpstr>
      <vt:lpstr>2026Α2026Α</vt:lpstr>
      <vt:lpstr>2026Α</vt:lpstr>
      <vt:lpstr>2026Α</vt:lpstr>
      <vt:lpstr>2026Α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Hewlett-Packard Company</dc:creator>
  <cp:lastModifiedBy>Hewlett-Packard Company</cp:lastModifiedBy>
  <cp:revision>82</cp:revision>
  <dcterms:created xsi:type="dcterms:W3CDTF">2026-06-26T06:42:19Z</dcterms:created>
  <dcterms:modified xsi:type="dcterms:W3CDTF">2026-07-01T10:04:22Z</dcterms:modified>
</cp:coreProperties>
</file>